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handoutMasterIdLst>
    <p:handoutMasterId r:id="rId53"/>
  </p:handoutMasterIdLst>
  <p:sldIdLst>
    <p:sldId id="256" r:id="rId2"/>
    <p:sldId id="351" r:id="rId3"/>
    <p:sldId id="352" r:id="rId4"/>
    <p:sldId id="343" r:id="rId5"/>
    <p:sldId id="353" r:id="rId6"/>
    <p:sldId id="275" r:id="rId7"/>
    <p:sldId id="331" r:id="rId8"/>
    <p:sldId id="344" r:id="rId9"/>
    <p:sldId id="332" r:id="rId10"/>
    <p:sldId id="283" r:id="rId11"/>
    <p:sldId id="333" r:id="rId12"/>
    <p:sldId id="354" r:id="rId13"/>
    <p:sldId id="355" r:id="rId14"/>
    <p:sldId id="356" r:id="rId15"/>
    <p:sldId id="358" r:id="rId16"/>
    <p:sldId id="357" r:id="rId17"/>
    <p:sldId id="359" r:id="rId18"/>
    <p:sldId id="281" r:id="rId19"/>
    <p:sldId id="361" r:id="rId20"/>
    <p:sldId id="362" r:id="rId21"/>
    <p:sldId id="363" r:id="rId22"/>
    <p:sldId id="364" r:id="rId23"/>
    <p:sldId id="360" r:id="rId24"/>
    <p:sldId id="365" r:id="rId25"/>
    <p:sldId id="366" r:id="rId26"/>
    <p:sldId id="345" r:id="rId27"/>
    <p:sldId id="346" r:id="rId28"/>
    <p:sldId id="347" r:id="rId29"/>
    <p:sldId id="367" r:id="rId30"/>
    <p:sldId id="368" r:id="rId31"/>
    <p:sldId id="369" r:id="rId32"/>
    <p:sldId id="370" r:id="rId33"/>
    <p:sldId id="371" r:id="rId34"/>
    <p:sldId id="320" r:id="rId35"/>
    <p:sldId id="372" r:id="rId36"/>
    <p:sldId id="373" r:id="rId37"/>
    <p:sldId id="380" r:id="rId38"/>
    <p:sldId id="375" r:id="rId39"/>
    <p:sldId id="377" r:id="rId40"/>
    <p:sldId id="378" r:id="rId41"/>
    <p:sldId id="322" r:id="rId42"/>
    <p:sldId id="323" r:id="rId43"/>
    <p:sldId id="379" r:id="rId44"/>
    <p:sldId id="296" r:id="rId45"/>
    <p:sldId id="335" r:id="rId46"/>
    <p:sldId id="336" r:id="rId47"/>
    <p:sldId id="337" r:id="rId48"/>
    <p:sldId id="327" r:id="rId49"/>
    <p:sldId id="304" r:id="rId50"/>
    <p:sldId id="329" r:id="rId5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77">
          <p15:clr>
            <a:srgbClr val="A4A3A4"/>
          </p15:clr>
        </p15:guide>
        <p15:guide id="2" pos="-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B231E"/>
    <a:srgbClr val="2B2421"/>
    <a:srgbClr val="DEDEDE"/>
    <a:srgbClr val="BCC7C3"/>
    <a:srgbClr val="DBC6B4"/>
    <a:srgbClr val="DDDCD1"/>
    <a:srgbClr val="B31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8" autoAdjust="0"/>
    <p:restoredTop sz="89783" autoAdjust="0"/>
  </p:normalViewPr>
  <p:slideViewPr>
    <p:cSldViewPr>
      <p:cViewPr>
        <p:scale>
          <a:sx n="90" d="100"/>
          <a:sy n="90" d="100"/>
        </p:scale>
        <p:origin x="1050" y="96"/>
      </p:cViewPr>
      <p:guideLst>
        <p:guide orient="horz" pos="1577"/>
        <p:guide pos="-2"/>
      </p:guideLst>
    </p:cSldViewPr>
  </p:slideViewPr>
  <p:outlineViewPr>
    <p:cViewPr>
      <p:scale>
        <a:sx n="33" d="100"/>
        <a:sy n="33" d="100"/>
      </p:scale>
      <p:origin x="0" y="-233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Times" charset="0"/>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BD2B3636-2FD7-4616-9810-556BAA5F2AC3}" type="datetime1">
              <a:rPr lang="en-US" altLang="en-US"/>
              <a:pPr>
                <a:defRPr/>
              </a:pPr>
              <a:t>11/14/2018</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Times"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57788776-C913-4E21-9A7F-6FD4FD4B2AB1}" type="slidenum">
              <a:rPr lang="en-US" altLang="en-US"/>
              <a:pPr>
                <a:defRPr/>
              </a:pPr>
              <a:t>‹#›</a:t>
            </a:fld>
            <a:endParaRPr lang="en-US" altLang="en-US"/>
          </a:p>
        </p:txBody>
      </p:sp>
    </p:spTree>
    <p:extLst>
      <p:ext uri="{BB962C8B-B14F-4D97-AF65-F5344CB8AC3E}">
        <p14:creationId xmlns:p14="http://schemas.microsoft.com/office/powerpoint/2010/main" val="37835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D1C0451-DACC-4BA4-A998-BD643C22AA65}" type="slidenum">
              <a:rPr lang="en-US" altLang="en-US"/>
              <a:pPr>
                <a:defRPr/>
              </a:pPr>
              <a:t>‹#›</a:t>
            </a:fld>
            <a:endParaRPr lang="en-US" altLang="en-US"/>
          </a:p>
        </p:txBody>
      </p:sp>
    </p:spTree>
    <p:extLst>
      <p:ext uri="{BB962C8B-B14F-4D97-AF65-F5344CB8AC3E}">
        <p14:creationId xmlns:p14="http://schemas.microsoft.com/office/powerpoint/2010/main" val="4150268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93FD3BF-89E3-4B08-90F0-0D3497F6EA79}" type="slidenum">
              <a:rPr lang="en-US" altLang="en-US" sz="1200"/>
              <a:pPr/>
              <a:t>1</a:t>
            </a:fld>
            <a:endParaRPr lang="en-US" altLang="en-US" sz="12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9306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F83C7EC-48B3-43A8-88C5-7DF0E21022D9}" type="slidenum">
              <a:rPr lang="en-US" altLang="en-US" sz="1200"/>
              <a:pPr/>
              <a:t>10</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84577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11</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47341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12</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41653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13</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86557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14</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300632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15</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973496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16</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922735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17</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997170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03ABF99-8093-469F-92AE-270E4C735D02}" type="slidenum">
              <a:rPr lang="en-US" altLang="en-US" sz="1200"/>
              <a:pPr/>
              <a:t>41</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263627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03ABF99-8093-469F-92AE-270E4C735D02}" type="slidenum">
              <a:rPr lang="en-US" altLang="en-US" sz="1200"/>
              <a:pPr/>
              <a:t>42</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415668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E8A4EF7-3AE3-40E9-A17A-9DB2BBCA31F5}" type="slidenum">
              <a:rPr lang="en-US" altLang="en-US" sz="1200"/>
              <a:pPr/>
              <a:t>2</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686509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B99507E-BDC6-4DE8-8FD1-B32519B784A8}" type="slidenum">
              <a:rPr lang="en-US" altLang="en-US" sz="1200"/>
              <a:pPr/>
              <a:t>44</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672862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905DDF3-9228-4252-9B04-9785A915ED74}" type="slidenum">
              <a:rPr lang="en-US" altLang="en-US" sz="1200"/>
              <a:pPr/>
              <a:t>45</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415972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D905DDF3-9228-4252-9B04-9785A915ED74}" type="slidenum">
              <a:rPr lang="en-US" altLang="en-US" sz="1200"/>
              <a:pPr/>
              <a:t>46</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491638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B448051-E2E1-4ADB-AA3D-4D940C7793E7}" type="slidenum">
              <a:rPr lang="en-US" altLang="en-US" sz="1200"/>
              <a:pPr/>
              <a:t>47</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02415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B448051-E2E1-4ADB-AA3D-4D940C7793E7}" type="slidenum">
              <a:rPr lang="en-US" altLang="en-US" sz="1200"/>
              <a:pPr/>
              <a:t>48</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906268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60945FC-5108-45D3-995C-CB6DCE043F44}" type="slidenum">
              <a:rPr lang="en-US" altLang="en-US" sz="1200"/>
              <a:pPr/>
              <a:t>49</a:t>
            </a:fld>
            <a:endParaRPr lang="en-US" altLang="en-US" sz="1200"/>
          </a:p>
        </p:txBody>
      </p:sp>
    </p:spTree>
    <p:extLst>
      <p:ext uri="{BB962C8B-B14F-4D97-AF65-F5344CB8AC3E}">
        <p14:creationId xmlns:p14="http://schemas.microsoft.com/office/powerpoint/2010/main" val="36476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60945FC-5108-45D3-995C-CB6DCE043F44}" type="slidenum">
              <a:rPr lang="en-US" altLang="en-US" sz="1200"/>
              <a:pPr/>
              <a:t>50</a:t>
            </a:fld>
            <a:endParaRPr lang="en-US" altLang="en-US" sz="1200"/>
          </a:p>
        </p:txBody>
      </p:sp>
    </p:spTree>
    <p:extLst>
      <p:ext uri="{BB962C8B-B14F-4D97-AF65-F5344CB8AC3E}">
        <p14:creationId xmlns:p14="http://schemas.microsoft.com/office/powerpoint/2010/main" val="2731280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E8A4EF7-3AE3-40E9-A17A-9DB2BBCA31F5}" type="slidenum">
              <a:rPr lang="en-US" altLang="en-US" sz="1200"/>
              <a:pPr/>
              <a:t>3</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325739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BE8A4EF7-3AE3-40E9-A17A-9DB2BBCA31F5}" type="slidenum">
              <a:rPr lang="en-US" altLang="en-US" sz="1200"/>
              <a:pPr/>
              <a:t>4</a:t>
            </a:fld>
            <a:endParaRPr lang="en-US" alt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65716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F83C7EC-48B3-43A8-88C5-7DF0E21022D9}" type="slidenum">
              <a:rPr lang="en-US" altLang="en-US" sz="1200"/>
              <a:pPr/>
              <a:t>5</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1178731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84DEEC0-7167-4545-984F-C2AFBA9D6740}" type="slidenum">
              <a:rPr lang="en-US" altLang="en-US" sz="1200"/>
              <a:pPr/>
              <a:t>6</a:t>
            </a:fld>
            <a:endParaRPr lang="en-US" altLang="en-US"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91973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CF88B41-2176-4E71-AD44-25B284FA5038}" type="slidenum">
              <a:rPr lang="en-US" altLang="en-US" sz="1200"/>
              <a:pPr/>
              <a:t>7</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52632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FCF88B41-2176-4E71-AD44-25B284FA5038}" type="slidenum">
              <a:rPr lang="en-US" altLang="en-US" sz="1200"/>
              <a:pPr/>
              <a:t>8</a:t>
            </a:fld>
            <a:endParaRPr lang="en-US" altLang="en-US" sz="12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12259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57066" indent="-291179">
              <a:defRPr sz="2400">
                <a:solidFill>
                  <a:schemeClr val="tx1"/>
                </a:solidFill>
                <a:latin typeface="Times" panose="02020603050405020304" pitchFamily="18" charset="0"/>
                <a:ea typeface="MS PGothic" panose="020B0600070205080204" pitchFamily="34" charset="-128"/>
              </a:defRPr>
            </a:lvl2pPr>
            <a:lvl3pPr marL="1164717" indent="-232943">
              <a:defRPr sz="2400">
                <a:solidFill>
                  <a:schemeClr val="tx1"/>
                </a:solidFill>
                <a:latin typeface="Times" panose="02020603050405020304" pitchFamily="18" charset="0"/>
                <a:ea typeface="MS PGothic" panose="020B0600070205080204" pitchFamily="34" charset="-128"/>
              </a:defRPr>
            </a:lvl3pPr>
            <a:lvl4pPr marL="1630604" indent="-232943">
              <a:defRPr sz="2400">
                <a:solidFill>
                  <a:schemeClr val="tx1"/>
                </a:solidFill>
                <a:latin typeface="Times" panose="02020603050405020304" pitchFamily="18" charset="0"/>
                <a:ea typeface="MS PGothic" panose="020B0600070205080204" pitchFamily="34" charset="-128"/>
              </a:defRPr>
            </a:lvl4pPr>
            <a:lvl5pPr marL="2096491" indent="-232943">
              <a:defRPr sz="2400">
                <a:solidFill>
                  <a:schemeClr val="tx1"/>
                </a:solidFill>
                <a:latin typeface="Times" panose="02020603050405020304" pitchFamily="18" charset="0"/>
                <a:ea typeface="MS PGothic" panose="020B0600070205080204" pitchFamily="34" charset="-128"/>
              </a:defRPr>
            </a:lvl5pPr>
            <a:lvl6pPr marL="2562377"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3028264"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94151"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960038" indent="-232943"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6E63E0EC-298C-447B-8706-39B2E376507E}" type="slidenum">
              <a:rPr lang="en-US" altLang="en-US" sz="1200"/>
              <a:pPr/>
              <a:t>9</a:t>
            </a:fld>
            <a:endParaRPr lang="en-US" altLang="en-US" sz="12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2823648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564DD-9844-41B0-A119-48FCDFE01D3A}" type="slidenum">
              <a:rPr lang="en-US" altLang="en-US"/>
              <a:pPr>
                <a:defRPr/>
              </a:pPr>
              <a:t>‹#›</a:t>
            </a:fld>
            <a:endParaRPr lang="en-US" altLang="en-US"/>
          </a:p>
        </p:txBody>
      </p:sp>
    </p:spTree>
    <p:extLst>
      <p:ext uri="{BB962C8B-B14F-4D97-AF65-F5344CB8AC3E}">
        <p14:creationId xmlns:p14="http://schemas.microsoft.com/office/powerpoint/2010/main" val="5589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57C3F-E553-40D7-B80C-ABC5426F6E50}" type="slidenum">
              <a:rPr lang="en-US" altLang="en-US"/>
              <a:pPr>
                <a:defRPr/>
              </a:pPr>
              <a:t>‹#›</a:t>
            </a:fld>
            <a:endParaRPr lang="en-US" altLang="en-US"/>
          </a:p>
        </p:txBody>
      </p:sp>
    </p:spTree>
    <p:extLst>
      <p:ext uri="{BB962C8B-B14F-4D97-AF65-F5344CB8AC3E}">
        <p14:creationId xmlns:p14="http://schemas.microsoft.com/office/powerpoint/2010/main" val="329936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9983B-E5E0-4A77-A6C0-45A3D738F037}" type="slidenum">
              <a:rPr lang="en-US" altLang="en-US"/>
              <a:pPr>
                <a:defRPr/>
              </a:pPr>
              <a:t>‹#›</a:t>
            </a:fld>
            <a:endParaRPr lang="en-US" altLang="en-US"/>
          </a:p>
        </p:txBody>
      </p:sp>
    </p:spTree>
    <p:extLst>
      <p:ext uri="{BB962C8B-B14F-4D97-AF65-F5344CB8AC3E}">
        <p14:creationId xmlns:p14="http://schemas.microsoft.com/office/powerpoint/2010/main" val="344931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6F316-45BB-4EE7-9145-D5BC43F822CC}" type="slidenum">
              <a:rPr lang="en-US" altLang="en-US"/>
              <a:pPr>
                <a:defRPr/>
              </a:pPr>
              <a:t>‹#›</a:t>
            </a:fld>
            <a:endParaRPr lang="en-US" altLang="en-US"/>
          </a:p>
        </p:txBody>
      </p:sp>
    </p:spTree>
    <p:extLst>
      <p:ext uri="{BB962C8B-B14F-4D97-AF65-F5344CB8AC3E}">
        <p14:creationId xmlns:p14="http://schemas.microsoft.com/office/powerpoint/2010/main" val="202720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F46A2-2F46-4ADA-93C0-47410199477C}" type="slidenum">
              <a:rPr lang="en-US" altLang="en-US"/>
              <a:pPr>
                <a:defRPr/>
              </a:pPr>
              <a:t>‹#›</a:t>
            </a:fld>
            <a:endParaRPr lang="en-US" altLang="en-US"/>
          </a:p>
        </p:txBody>
      </p:sp>
    </p:spTree>
    <p:extLst>
      <p:ext uri="{BB962C8B-B14F-4D97-AF65-F5344CB8AC3E}">
        <p14:creationId xmlns:p14="http://schemas.microsoft.com/office/powerpoint/2010/main" val="287439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00E6D-50B2-43C4-921C-6524BFC4AC1D}" type="slidenum">
              <a:rPr lang="en-US" altLang="en-US"/>
              <a:pPr>
                <a:defRPr/>
              </a:pPr>
              <a:t>‹#›</a:t>
            </a:fld>
            <a:endParaRPr lang="en-US" altLang="en-US"/>
          </a:p>
        </p:txBody>
      </p:sp>
    </p:spTree>
    <p:extLst>
      <p:ext uri="{BB962C8B-B14F-4D97-AF65-F5344CB8AC3E}">
        <p14:creationId xmlns:p14="http://schemas.microsoft.com/office/powerpoint/2010/main" val="314857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CE7A9-35C7-4A04-89BC-66747869B85C}" type="slidenum">
              <a:rPr lang="en-US" altLang="en-US"/>
              <a:pPr>
                <a:defRPr/>
              </a:pPr>
              <a:t>‹#›</a:t>
            </a:fld>
            <a:endParaRPr lang="en-US" altLang="en-US"/>
          </a:p>
        </p:txBody>
      </p:sp>
    </p:spTree>
    <p:extLst>
      <p:ext uri="{BB962C8B-B14F-4D97-AF65-F5344CB8AC3E}">
        <p14:creationId xmlns:p14="http://schemas.microsoft.com/office/powerpoint/2010/main" val="196456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01023C-F8AA-410F-BC65-99093183833C}" type="slidenum">
              <a:rPr lang="en-US" altLang="en-US"/>
              <a:pPr>
                <a:defRPr/>
              </a:pPr>
              <a:t>‹#›</a:t>
            </a:fld>
            <a:endParaRPr lang="en-US" altLang="en-US"/>
          </a:p>
        </p:txBody>
      </p:sp>
    </p:spTree>
    <p:extLst>
      <p:ext uri="{BB962C8B-B14F-4D97-AF65-F5344CB8AC3E}">
        <p14:creationId xmlns:p14="http://schemas.microsoft.com/office/powerpoint/2010/main" val="258006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629E85-460A-4762-ADE7-802C8EFBC837}" type="slidenum">
              <a:rPr lang="en-US" altLang="en-US"/>
              <a:pPr>
                <a:defRPr/>
              </a:pPr>
              <a:t>‹#›</a:t>
            </a:fld>
            <a:endParaRPr lang="en-US" altLang="en-US"/>
          </a:p>
        </p:txBody>
      </p:sp>
      <p:pic>
        <p:nvPicPr>
          <p:cNvPr id="8" name="Picture 5" descr="cu_logo_sml_150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953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94A91-58CC-4BB7-B6B4-C3A5117D6F33}" type="slidenum">
              <a:rPr lang="en-US" altLang="en-US"/>
              <a:pPr>
                <a:defRPr/>
              </a:pPr>
              <a:t>‹#›</a:t>
            </a:fld>
            <a:endParaRPr lang="en-US" altLang="en-US"/>
          </a:p>
        </p:txBody>
      </p:sp>
    </p:spTree>
    <p:extLst>
      <p:ext uri="{BB962C8B-B14F-4D97-AF65-F5344CB8AC3E}">
        <p14:creationId xmlns:p14="http://schemas.microsoft.com/office/powerpoint/2010/main" val="250205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A0BCFA-35A2-4BEB-BA1F-0A8BF303990C}" type="slidenum">
              <a:rPr lang="en-US" altLang="en-US"/>
              <a:pPr>
                <a:defRPr/>
              </a:pPr>
              <a:t>‹#›</a:t>
            </a:fld>
            <a:endParaRPr lang="en-US" altLang="en-US"/>
          </a:p>
        </p:txBody>
      </p:sp>
    </p:spTree>
    <p:extLst>
      <p:ext uri="{BB962C8B-B14F-4D97-AF65-F5344CB8AC3E}">
        <p14:creationId xmlns:p14="http://schemas.microsoft.com/office/powerpoint/2010/main" val="62149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965EEDC-BCE1-4B8D-ACDF-FFC92B5ECB69}" type="slidenum">
              <a:rPr lang="en-US" altLang="en-US"/>
              <a:pPr>
                <a:defRPr/>
              </a:pPr>
              <a:t>‹#›</a:t>
            </a:fld>
            <a:endParaRPr lang="en-US" altLang="en-US"/>
          </a:p>
        </p:txBody>
      </p:sp>
      <p:pic>
        <p:nvPicPr>
          <p:cNvPr id="1031" name="Picture 10" descr="CHDSAEM_3line_pptslide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95250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47.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1600201" y="1752600"/>
            <a:ext cx="620612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a:buNone/>
            </a:pPr>
            <a:r>
              <a:rPr lang="en-US" b="1" dirty="0">
                <a:latin typeface="+mn-lt"/>
                <a:cs typeface="Arial" panose="020B0604020202020204" pitchFamily="34" charset="0"/>
              </a:rPr>
              <a:t>The Perils of Panel IV </a:t>
            </a:r>
            <a:r>
              <a:rPr lang="en-US" b="1" dirty="0" smtClean="0">
                <a:latin typeface="+mn-lt"/>
                <a:cs typeface="Arial" panose="020B0604020202020204" pitchFamily="34" charset="0"/>
              </a:rPr>
              <a:t>Estimation:</a:t>
            </a:r>
            <a:r>
              <a:rPr lang="en-US" dirty="0">
                <a:latin typeface="+mn-lt"/>
                <a:cs typeface="Arial" panose="020B0604020202020204" pitchFamily="34" charset="0"/>
              </a:rPr>
              <a:t/>
            </a:r>
            <a:br>
              <a:rPr lang="en-US" dirty="0">
                <a:latin typeface="+mn-lt"/>
                <a:cs typeface="Arial" panose="020B0604020202020204" pitchFamily="34" charset="0"/>
              </a:rPr>
            </a:br>
            <a:r>
              <a:rPr lang="en-US" b="1" dirty="0" smtClean="0">
                <a:latin typeface="+mn-lt"/>
                <a:cs typeface="Arial" panose="020B0604020202020204" pitchFamily="34" charset="0"/>
              </a:rPr>
              <a:t>Revisiting </a:t>
            </a:r>
            <a:r>
              <a:rPr lang="en-US" b="1" dirty="0">
                <a:latin typeface="+mn-lt"/>
                <a:cs typeface="Arial" panose="020B0604020202020204" pitchFamily="34" charset="0"/>
              </a:rPr>
              <a:t>the Causes of Conflict</a:t>
            </a:r>
            <a:endParaRPr lang="en-US" dirty="0">
              <a:latin typeface="+mn-lt"/>
              <a:cs typeface="Arial" panose="020B0604020202020204" pitchFamily="34" charset="0"/>
            </a:endParaRPr>
          </a:p>
          <a:p>
            <a:pPr algn="ctr">
              <a:spcBef>
                <a:spcPct val="0"/>
              </a:spcBef>
              <a:buFontTx/>
              <a:buNone/>
            </a:pPr>
            <a:endParaRPr lang="en-US" altLang="en-US" sz="2400" dirty="0">
              <a:latin typeface="+mn-lt"/>
              <a:cs typeface="Arial" panose="020B0604020202020204" pitchFamily="34" charset="0"/>
            </a:endParaRPr>
          </a:p>
          <a:p>
            <a:pPr algn="ctr">
              <a:spcBef>
                <a:spcPct val="0"/>
              </a:spcBef>
              <a:buFontTx/>
              <a:buNone/>
            </a:pPr>
            <a:endParaRPr lang="en-US" altLang="en-US" sz="2400" dirty="0">
              <a:latin typeface="+mn-lt"/>
              <a:cs typeface="Arial" panose="020B0604020202020204" pitchFamily="34" charset="0"/>
            </a:endParaRPr>
          </a:p>
          <a:p>
            <a:pPr algn="ctr">
              <a:spcBef>
                <a:spcPct val="0"/>
              </a:spcBef>
              <a:buFontTx/>
              <a:buNone/>
            </a:pPr>
            <a:r>
              <a:rPr lang="en-US" altLang="en-US" sz="2000" dirty="0">
                <a:latin typeface="+mn-lt"/>
                <a:cs typeface="Arial" panose="020B0604020202020204" pitchFamily="34" charset="0"/>
              </a:rPr>
              <a:t>Paul Christian (World Bank)</a:t>
            </a:r>
          </a:p>
          <a:p>
            <a:pPr algn="ctr">
              <a:spcBef>
                <a:spcPct val="0"/>
              </a:spcBef>
              <a:buFontTx/>
              <a:buNone/>
            </a:pPr>
            <a:r>
              <a:rPr lang="en-US" altLang="en-US" sz="2000" dirty="0">
                <a:latin typeface="+mn-lt"/>
                <a:cs typeface="Arial" panose="020B0604020202020204" pitchFamily="34" charset="0"/>
              </a:rPr>
              <a:t>and</a:t>
            </a:r>
          </a:p>
          <a:p>
            <a:pPr algn="ctr">
              <a:spcBef>
                <a:spcPct val="0"/>
              </a:spcBef>
              <a:buFontTx/>
              <a:buNone/>
            </a:pPr>
            <a:r>
              <a:rPr lang="en-US" altLang="en-US" sz="2000" dirty="0">
                <a:latin typeface="+mn-lt"/>
                <a:cs typeface="Arial" panose="020B0604020202020204" pitchFamily="34" charset="0"/>
              </a:rPr>
              <a:t>Christopher B. Barrett (Cornell)</a:t>
            </a:r>
          </a:p>
          <a:p>
            <a:pPr algn="ctr">
              <a:spcBef>
                <a:spcPct val="0"/>
              </a:spcBef>
              <a:buFontTx/>
              <a:buNone/>
            </a:pPr>
            <a:endParaRPr lang="en-US" altLang="en-US" sz="2000" dirty="0">
              <a:latin typeface="+mn-lt"/>
              <a:cs typeface="Arial" panose="020B0604020202020204" pitchFamily="34" charset="0"/>
            </a:endParaRPr>
          </a:p>
          <a:p>
            <a:pPr algn="ctr">
              <a:spcBef>
                <a:spcPct val="0"/>
              </a:spcBef>
              <a:buFontTx/>
              <a:buNone/>
            </a:pPr>
            <a:endParaRPr lang="en-US" altLang="en-US" sz="2000" dirty="0">
              <a:latin typeface="+mn-lt"/>
              <a:cs typeface="Arial" panose="020B0604020202020204" pitchFamily="34" charset="0"/>
            </a:endParaRPr>
          </a:p>
          <a:p>
            <a:pPr algn="ctr">
              <a:spcBef>
                <a:spcPct val="0"/>
              </a:spcBef>
              <a:buFontTx/>
              <a:buNone/>
            </a:pPr>
            <a:r>
              <a:rPr lang="en-US" altLang="en-US" sz="2000" dirty="0" smtClean="0">
                <a:latin typeface="+mn-lt"/>
                <a:cs typeface="Arial" panose="020B0604020202020204" pitchFamily="34" charset="0"/>
              </a:rPr>
              <a:t>Seminar at University of Notre Dame</a:t>
            </a:r>
            <a:endParaRPr lang="en-US" altLang="en-US" sz="2000" dirty="0">
              <a:latin typeface="+mn-lt"/>
              <a:cs typeface="Arial" panose="020B0604020202020204" pitchFamily="34" charset="0"/>
            </a:endParaRPr>
          </a:p>
          <a:p>
            <a:pPr algn="ctr">
              <a:spcBef>
                <a:spcPct val="0"/>
              </a:spcBef>
              <a:buFontTx/>
              <a:buNone/>
            </a:pPr>
            <a:r>
              <a:rPr lang="en-US" altLang="en-US" sz="2000" dirty="0" smtClean="0">
                <a:latin typeface="+mn-lt"/>
                <a:cs typeface="Arial" panose="020B0604020202020204" pitchFamily="34" charset="0"/>
              </a:rPr>
              <a:t>November 15, 2018</a:t>
            </a:r>
            <a:endParaRPr lang="en-US" altLang="en-US" sz="2000" dirty="0">
              <a:latin typeface="+mn-l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8434" name="TextBox 1"/>
              <p:cNvSpPr txBox="1">
                <a:spLocks noChangeArrowheads="1"/>
              </p:cNvSpPr>
              <p:nvPr/>
            </p:nvSpPr>
            <p:spPr bwMode="auto">
              <a:xfrm>
                <a:off x="304800" y="5358538"/>
                <a:ext cx="8686800"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sz="2400" dirty="0"/>
                  <a:t>IV estimate is just the ratio of the reduced form estimate over the first stage coefficient estimate,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𝜋</m:t>
                        </m:r>
                      </m:e>
                    </m:acc>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𝜌</m:t>
                        </m:r>
                      </m:e>
                    </m:acc>
                  </m:oMath>
                </a14:m>
                <a:r>
                  <a:rPr lang="en-US" sz="2400" dirty="0"/>
                  <a:t>.</a:t>
                </a:r>
                <a:endParaRPr lang="en-US" altLang="en-US" sz="2400" i="1" baseline="30000" dirty="0">
                  <a:latin typeface="Arial" panose="020B0604020202020204" pitchFamily="34" charset="0"/>
                  <a:cs typeface="Arial" panose="020B0604020202020204" pitchFamily="34" charset="0"/>
                </a:endParaRPr>
              </a:p>
            </p:txBody>
          </p:sp>
        </mc:Choice>
        <mc:Fallback xmlns="">
          <p:sp>
            <p:nvSpPr>
              <p:cNvPr id="18434" name="TextBox 1"/>
              <p:cNvSpPr txBox="1">
                <a:spLocks noRot="1" noChangeAspect="1" noMove="1" noResize="1" noEditPoints="1" noAdjustHandles="1" noChangeArrowheads="1" noChangeShapeType="1" noTextEdit="1"/>
              </p:cNvSpPr>
              <p:nvPr/>
            </p:nvSpPr>
            <p:spPr bwMode="auto">
              <a:xfrm>
                <a:off x="304800" y="5358538"/>
                <a:ext cx="8686800" cy="830997"/>
              </a:xfrm>
              <a:prstGeom prst="rect">
                <a:avLst/>
              </a:prstGeom>
              <a:blipFill>
                <a:blip r:embed="rId3"/>
                <a:stretch>
                  <a:fillRect l="-1053" t="-5882" r="-1754"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 name="TextBox 3"/>
          <p:cNvSpPr txBox="1"/>
          <p:nvPr/>
        </p:nvSpPr>
        <p:spPr>
          <a:xfrm>
            <a:off x="5185146" y="9787"/>
            <a:ext cx="3967942" cy="954107"/>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Estimation w/o shift-share instruments</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819400" y="2669264"/>
                <a:ext cx="3877985" cy="461665"/>
              </a:xfrm>
              <a:prstGeom prst="rect">
                <a:avLst/>
              </a:prstGeom>
            </p:spPr>
            <p:txBody>
              <a:bodyPr wrap="none">
                <a:spAutoFit/>
              </a:bodyPr>
              <a:lstStyle/>
              <a:p>
                <a14:m>
                  <m:oMath xmlns:m="http://schemas.openxmlformats.org/officeDocument/2006/math">
                    <m:r>
                      <a:rPr lang="en-US" i="1">
                        <a:latin typeface="Cambria Math" panose="02040503050406030204" pitchFamily="18" charset="0"/>
                        <a:ea typeface="Calisto MT" panose="02040603050505030304" pitchFamily="18" charset="0"/>
                        <a:cs typeface="Times New Roman" panose="02020603050405020304" pitchFamily="18" charset="0"/>
                      </a:rPr>
                      <m:t>𝐶𝑜𝑛𝑓𝑙𝑖𝑐</m:t>
                    </m:r>
                    <m:sSub>
                      <m:sSubPr>
                        <m:ctrlPr>
                          <a:rPr lang="en-US" i="1">
                            <a:effectLst/>
                            <a:latin typeface="Cambria Math" panose="02040503050406030204" pitchFamily="18" charset="0"/>
                          </a:rPr>
                        </m:ctrlPr>
                      </m:sSubPr>
                      <m:e>
                        <m:r>
                          <a:rPr lang="en-US" i="1">
                            <a:latin typeface="Cambria Math" panose="02040503050406030204" pitchFamily="18" charset="0"/>
                            <a:ea typeface="Calisto MT" panose="02040603050505030304" pitchFamily="18" charset="0"/>
                            <a:cs typeface="Times New Roman" panose="02020603050405020304" pitchFamily="18" charset="0"/>
                          </a:rPr>
                          <m:t>𝑡</m:t>
                        </m:r>
                      </m:e>
                      <m:sub>
                        <m:r>
                          <a:rPr lang="en-US" i="1">
                            <a:latin typeface="Cambria Math" panose="02040503050406030204" pitchFamily="18" charset="0"/>
                            <a:ea typeface="Calisto MT" panose="02040603050505030304" pitchFamily="18" charset="0"/>
                            <a:cs typeface="Times New Roman" panose="02020603050405020304" pitchFamily="18" charset="0"/>
                          </a:rPr>
                          <m:t>𝑖𝑡</m:t>
                        </m:r>
                      </m:sub>
                    </m:sSub>
                    <m:r>
                      <a:rPr lang="en-US" i="1">
                        <a:latin typeface="Cambria Math" panose="02040503050406030204" pitchFamily="18" charset="0"/>
                        <a:ea typeface="Calisto MT" panose="02040603050505030304" pitchFamily="18" charset="0"/>
                        <a:cs typeface="Times New Roman" panose="02020603050405020304" pitchFamily="18" charset="0"/>
                      </a:rPr>
                      <m:t>=</m:t>
                    </m:r>
                    <m:r>
                      <a:rPr lang="en-US" i="1">
                        <a:latin typeface="Cambria Math" panose="02040503050406030204" pitchFamily="18" charset="0"/>
                        <a:ea typeface="Calisto MT" panose="02040603050505030304" pitchFamily="18" charset="0"/>
                        <a:cs typeface="Times New Roman" panose="02020603050405020304" pitchFamily="18" charset="0"/>
                      </a:rPr>
                      <m:t>𝛽</m:t>
                    </m:r>
                    <m:r>
                      <a:rPr lang="en-US" i="1">
                        <a:latin typeface="Cambria Math" panose="02040503050406030204" pitchFamily="18" charset="0"/>
                        <a:ea typeface="Calisto MT" panose="0204060305050503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Calisto MT" panose="02040603050505030304" pitchFamily="18" charset="0"/>
                            <a:cs typeface="Times New Roman" panose="02020603050405020304" pitchFamily="18" charset="0"/>
                          </a:rPr>
                          <m:t>𝑋</m:t>
                        </m:r>
                      </m:e>
                      <m:sub>
                        <m:r>
                          <a:rPr lang="en-US" i="1">
                            <a:latin typeface="Cambria Math" panose="02040503050406030204" pitchFamily="18" charset="0"/>
                            <a:ea typeface="Calisto MT" panose="02040603050505030304" pitchFamily="18" charset="0"/>
                            <a:cs typeface="Times New Roman" panose="02020603050405020304" pitchFamily="18" charset="0"/>
                          </a:rPr>
                          <m:t>𝑖𝑡</m:t>
                        </m:r>
                      </m:sub>
                    </m:sSub>
                    <m:r>
                      <a:rPr lang="en-US" i="1">
                        <a:latin typeface="Cambria Math" panose="02040503050406030204" pitchFamily="18" charset="0"/>
                        <a:ea typeface="Calisto MT" panose="0204060305050503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i="1">
                            <a:latin typeface="Cambria Math" panose="02040503050406030204" pitchFamily="18" charset="0"/>
                            <a:ea typeface="Calisto MT" panose="02040603050505030304" pitchFamily="18" charset="0"/>
                            <a:cs typeface="Times New Roman" panose="02020603050405020304" pitchFamily="18" charset="0"/>
                          </a:rPr>
                          <m:t>𝜖</m:t>
                        </m:r>
                      </m:e>
                      <m:sub>
                        <m:r>
                          <a:rPr lang="en-US" i="1">
                            <a:latin typeface="Cambria Math" panose="02040503050406030204" pitchFamily="18" charset="0"/>
                            <a:ea typeface="Calisto MT" panose="02040603050505030304" pitchFamily="18" charset="0"/>
                            <a:cs typeface="Times New Roman" panose="02020603050405020304" pitchFamily="18" charset="0"/>
                          </a:rPr>
                          <m:t>𝑖𝑡</m:t>
                        </m:r>
                      </m:sub>
                    </m:sSub>
                  </m:oMath>
                </a14:m>
                <a:r>
                  <a:rPr lang="en-US" dirty="0">
                    <a:latin typeface="Times New Roman" panose="02020603050405020304" pitchFamily="18" charset="0"/>
                    <a:ea typeface="Times New Roman" panose="02020603050405020304" pitchFamily="18" charset="0"/>
                  </a:rPr>
                  <a:t>	</a:t>
                </a:r>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2819400" y="2669264"/>
                <a:ext cx="3877985" cy="461665"/>
              </a:xfrm>
              <a:prstGeom prst="rect">
                <a:avLst/>
              </a:prstGeom>
              <a:blipFill>
                <a:blip r:embed="rId4"/>
                <a:stretch>
                  <a:fillRect l="-1415" b="-18421"/>
                </a:stretch>
              </a:blipFill>
            </p:spPr>
            <p:txBody>
              <a:bodyPr/>
              <a:lstStyle/>
              <a:p>
                <a:r>
                  <a:rPr lang="en-US">
                    <a:noFill/>
                  </a:rPr>
                  <a:t> </a:t>
                </a:r>
              </a:p>
            </p:txBody>
          </p:sp>
        </mc:Fallback>
      </mc:AlternateContent>
      <p:sp>
        <p:nvSpPr>
          <p:cNvPr id="3" name="TextBox 2"/>
          <p:cNvSpPr txBox="1"/>
          <p:nvPr/>
        </p:nvSpPr>
        <p:spPr>
          <a:xfrm>
            <a:off x="322523" y="994020"/>
            <a:ext cx="7848600" cy="5262979"/>
          </a:xfrm>
          <a:prstGeom prst="rect">
            <a:avLst/>
          </a:prstGeom>
          <a:noFill/>
        </p:spPr>
        <p:txBody>
          <a:bodyPr wrap="square" rtlCol="0">
            <a:spAutoFit/>
          </a:bodyPr>
          <a:lstStyle/>
          <a:p>
            <a:r>
              <a:rPr lang="en-US" dirty="0" smtClean="0"/>
              <a:t>Start by ignoring the </a:t>
            </a:r>
            <a:r>
              <a:rPr lang="en-US" dirty="0" smtClean="0"/>
              <a:t>interacted </a:t>
            </a:r>
            <a:r>
              <a:rPr lang="en-US" dirty="0" smtClean="0"/>
              <a:t>instruments so as to focus on the time series concern of spurious regressions. </a:t>
            </a:r>
          </a:p>
          <a:p>
            <a:endParaRPr lang="en-US" dirty="0"/>
          </a:p>
          <a:p>
            <a:r>
              <a:rPr lang="en-US" dirty="0" smtClean="0"/>
              <a:t>The OLS regression:</a:t>
            </a:r>
          </a:p>
          <a:p>
            <a:endParaRPr lang="en-US" dirty="0" smtClean="0"/>
          </a:p>
          <a:p>
            <a:endParaRPr lang="en-US" dirty="0"/>
          </a:p>
          <a:p>
            <a:r>
              <a:rPr lang="en-US" dirty="0" smtClean="0"/>
              <a:t>Almost surely suffers </a:t>
            </a:r>
            <a:r>
              <a:rPr lang="en-US" dirty="0" err="1" smtClean="0"/>
              <a:t>endogeneity</a:t>
            </a:r>
            <a:r>
              <a:rPr lang="en-US" dirty="0" smtClean="0"/>
              <a:t> bias. </a:t>
            </a:r>
          </a:p>
          <a:p>
            <a:endParaRPr lang="en-US" dirty="0" smtClean="0"/>
          </a:p>
          <a:p>
            <a:r>
              <a:rPr lang="en-US" dirty="0" smtClean="0"/>
              <a:t>So </a:t>
            </a:r>
            <a:r>
              <a:rPr lang="en-US" dirty="0" smtClean="0"/>
              <a:t>estimate 2SLS, here shown in reduced and 1</a:t>
            </a:r>
            <a:r>
              <a:rPr lang="en-US" baseline="30000" dirty="0" smtClean="0"/>
              <a:t>st</a:t>
            </a:r>
            <a:r>
              <a:rPr lang="en-US" dirty="0" smtClean="0"/>
              <a:t> stage form:</a:t>
            </a:r>
          </a:p>
          <a:p>
            <a:endParaRPr lang="en-US" dirty="0"/>
          </a:p>
          <a:p>
            <a:endParaRPr lang="en-US" dirty="0" smtClean="0"/>
          </a:p>
          <a:p>
            <a:endParaRPr lang="en-US" dirty="0"/>
          </a:p>
          <a:p>
            <a:endParaRPr lang="en-US" dirty="0" smtClean="0"/>
          </a:p>
          <a:p>
            <a:endParaRPr lang="en-US" dirty="0"/>
          </a:p>
        </p:txBody>
      </p:sp>
      <mc:AlternateContent xmlns:mc="http://schemas.openxmlformats.org/markup-compatibility/2006">
        <mc:Choice xmlns:a14="http://schemas.microsoft.com/office/drawing/2010/main" Requires="a14">
          <p:sp>
            <p:nvSpPr>
              <p:cNvPr id="6" name="Rectangle 5"/>
              <p:cNvSpPr/>
              <p:nvPr/>
            </p:nvSpPr>
            <p:spPr>
              <a:xfrm>
                <a:off x="757892" y="4269316"/>
                <a:ext cx="8001000" cy="1133965"/>
              </a:xfrm>
              <a:prstGeom prst="rect">
                <a:avLst/>
              </a:prstGeom>
            </p:spPr>
            <p:txBody>
              <a:bodyPr wrap="square">
                <a:spAutoFit/>
              </a:bodyPr>
              <a:lstStyle/>
              <a:p>
                <a:pPr marL="1628140" indent="200660">
                  <a:lnSpc>
                    <a:spcPct val="150000"/>
                  </a:lnSpc>
                  <a:spcBef>
                    <a:spcPts val="0"/>
                  </a:spcBef>
                  <a:spcAft>
                    <a:spcPts val="0"/>
                  </a:spcAft>
                </a:pPr>
                <a14:m>
                  <m:oMath xmlns:m="http://schemas.openxmlformats.org/officeDocument/2006/math">
                    <m:r>
                      <a:rPr lang="en-US" i="1">
                        <a:latin typeface="Cambria Math" panose="02040503050406030204" pitchFamily="18" charset="0"/>
                        <a:ea typeface="Times New Roman" panose="02020603050405020304" pitchFamily="18" charset="0"/>
                      </a:rPr>
                      <m:t>𝐶𝑜𝑛𝑓𝑙𝑖𝑐</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𝑡</m:t>
                        </m:r>
                      </m:e>
                      <m:sub>
                        <m:r>
                          <a:rPr lang="en-US" i="1">
                            <a:latin typeface="Cambria Math" panose="02040503050406030204" pitchFamily="18" charset="0"/>
                            <a:ea typeface="Times New Roman" panose="02020603050405020304" pitchFamily="18" charset="0"/>
                          </a:rPr>
                          <m:t>𝑖𝑡</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𝜋</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𝑍</m:t>
                        </m:r>
                      </m:e>
                      <m:sub>
                        <m:r>
                          <a:rPr lang="en-US" i="1">
                            <a:latin typeface="Cambria Math" panose="02040503050406030204" pitchFamily="18" charset="0"/>
                            <a:ea typeface="Times New Roman" panose="02020603050405020304" pitchFamily="18" charset="0"/>
                          </a:rPr>
                          <m:t>𝑡</m:t>
                        </m:r>
                      </m:sub>
                    </m:sSub>
                    <m:r>
                      <a:rPr lang="en-US" i="1">
                        <a:latin typeface="Cambria Math" panose="02040503050406030204" pitchFamily="18" charset="0"/>
                        <a:ea typeface="Times New Roman" panose="02020603050405020304" pitchFamily="18" charset="0"/>
                      </a:rPr>
                      <m:t>+ </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𝜃</m:t>
                        </m:r>
                      </m:e>
                      <m:sub>
                        <m:r>
                          <a:rPr lang="en-US" i="1">
                            <a:latin typeface="Cambria Math" panose="02040503050406030204" pitchFamily="18" charset="0"/>
                            <a:ea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𝛿</m:t>
                        </m:r>
                      </m:e>
                      <m:sub>
                        <m:r>
                          <a:rPr lang="en-US" i="1">
                            <a:latin typeface="Cambria Math" panose="02040503050406030204" pitchFamily="18" charset="0"/>
                            <a:ea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𝑡</m:t>
                    </m:r>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𝜖</m:t>
                        </m:r>
                      </m:e>
                      <m:sub>
                        <m:r>
                          <a:rPr lang="en-US" i="1">
                            <a:latin typeface="Cambria Math" panose="02040503050406030204" pitchFamily="18" charset="0"/>
                            <a:ea typeface="Times New Roman" panose="02020603050405020304" pitchFamily="18" charset="0"/>
                          </a:rPr>
                          <m:t>𝑖𝑡</m:t>
                        </m:r>
                      </m:sub>
                    </m:sSub>
                  </m:oMath>
                </a14:m>
                <a:r>
                  <a:rPr lang="en-US"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i="1">
                            <a:effectLst/>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𝑋</m:t>
                        </m:r>
                      </m:e>
                      <m:sub>
                        <m:r>
                          <a:rPr lang="en-US" i="1">
                            <a:latin typeface="Cambria Math" panose="02040503050406030204" pitchFamily="18" charset="0"/>
                            <a:ea typeface="Times New Roman" panose="02020603050405020304" pitchFamily="18" charset="0"/>
                            <a:cs typeface="Times New Roman" panose="02020603050405020304" pitchFamily="18" charset="0"/>
                          </a:rPr>
                          <m:t>𝑖𝑡</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𝜌</m:t>
                    </m:r>
                    <m:sSub>
                      <m:sSubPr>
                        <m:ctrlPr>
                          <a:rPr lang="en-US" i="1">
                            <a:effectLst/>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𝑍</m:t>
                        </m:r>
                      </m:e>
                      <m:sub>
                        <m:r>
                          <a:rPr lang="en-US" i="1">
                            <a:latin typeface="Cambria Math" panose="02040503050406030204" pitchFamily="18" charset="0"/>
                            <a:ea typeface="Times New Roman" panose="02020603050405020304" pitchFamily="18" charset="0"/>
                            <a:cs typeface="Times New Roman" panose="02020603050405020304" pitchFamily="18" charset="0"/>
                          </a:rPr>
                          <m:t>𝑡</m:t>
                        </m:r>
                      </m:sub>
                    </m:sSub>
                    <m:r>
                      <a:rPr lang="en-US" i="1">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i="1">
                            <a:effectLst/>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𝜃</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𝛿</m:t>
                        </m:r>
                      </m:e>
                      <m:sub>
                        <m:r>
                          <a:rPr lang="en-US" i="1">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𝑡</m:t>
                    </m:r>
                    <m:r>
                      <a:rPr lang="en-US"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𝜖</m:t>
                        </m:r>
                      </m:e>
                      <m:sub>
                        <m:r>
                          <a:rPr lang="en-US" i="1">
                            <a:latin typeface="Cambria Math" panose="02040503050406030204" pitchFamily="18" charset="0"/>
                            <a:ea typeface="Times New Roman" panose="02020603050405020304" pitchFamily="18" charset="0"/>
                            <a:cs typeface="Times New Roman" panose="02020603050405020304" pitchFamily="18" charset="0"/>
                          </a:rPr>
                          <m:t>𝑖𝑡</m:t>
                        </m:r>
                      </m:sub>
                    </m:sSub>
                  </m:oMath>
                </a14:m>
                <a:r>
                  <a:rPr lang="en-US" dirty="0">
                    <a:latin typeface="Times New Roman" panose="02020603050405020304" pitchFamily="18" charset="0"/>
                    <a:ea typeface="Times New Roman" panose="02020603050405020304" pitchFamily="18" charset="0"/>
                  </a:rPr>
                  <a:t>		</a:t>
                </a:r>
                <a:endParaRPr lang="en-US" dirty="0"/>
              </a:p>
            </p:txBody>
          </p:sp>
        </mc:Choice>
        <mc:Fallback>
          <p:sp>
            <p:nvSpPr>
              <p:cNvPr id="6" name="Rectangle 5"/>
              <p:cNvSpPr>
                <a:spLocks noRot="1" noChangeAspect="1" noMove="1" noResize="1" noEditPoints="1" noAdjustHandles="1" noChangeArrowheads="1" noChangeShapeType="1" noTextEdit="1"/>
              </p:cNvSpPr>
              <p:nvPr/>
            </p:nvSpPr>
            <p:spPr>
              <a:xfrm>
                <a:off x="757892" y="4269316"/>
                <a:ext cx="8001000" cy="1133965"/>
              </a:xfrm>
              <a:prstGeom prst="rect">
                <a:avLst/>
              </a:prstGeom>
              <a:blipFill>
                <a:blip r:embed="rId5"/>
                <a:stretch>
                  <a:fillRect b="-4839"/>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457200" y="1460500"/>
            <a:ext cx="8534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Replicate NQ (and HI) estimations using their </a:t>
            </a:r>
            <a:r>
              <a:rPr lang="en-US" altLang="en-US" sz="2400" dirty="0" smtClean="0">
                <a:latin typeface="+mn-lt"/>
                <a:cs typeface="Arial" panose="020B0604020202020204" pitchFamily="34" charset="0"/>
              </a:rPr>
              <a:t>stored data</a:t>
            </a:r>
            <a:r>
              <a:rPr lang="en-US" altLang="en-US" sz="2400" dirty="0" smtClean="0">
                <a:latin typeface="+mn-lt"/>
                <a:cs typeface="Arial" panose="020B0604020202020204" pitchFamily="34" charset="0"/>
              </a:rPr>
              <a:t>:</a:t>
            </a:r>
          </a:p>
          <a:p>
            <a:pPr>
              <a:spcBef>
                <a:spcPct val="0"/>
              </a:spcBef>
              <a:buFontTx/>
              <a:buNone/>
            </a:pPr>
            <a:endParaRPr lang="en-US" altLang="en-US" sz="2400" dirty="0" smtClean="0">
              <a:latin typeface="+mn-lt"/>
              <a:cs typeface="Arial" panose="020B0604020202020204" pitchFamily="34" charset="0"/>
            </a:endParaRPr>
          </a:p>
          <a:p>
            <a:pPr marL="342900" indent="-342900">
              <a:spcBef>
                <a:spcPct val="0"/>
              </a:spcBef>
              <a:buFontTx/>
              <a:buChar char="-"/>
            </a:pPr>
            <a:r>
              <a:rPr lang="en-US" altLang="en-US" sz="2400" dirty="0" smtClean="0">
                <a:latin typeface="+mn-lt"/>
                <a:cs typeface="Arial" panose="020B0604020202020204" pitchFamily="34" charset="0"/>
              </a:rPr>
              <a:t>125 (97) non-OECD countries</a:t>
            </a:r>
          </a:p>
          <a:p>
            <a:pPr marL="342900" indent="-342900">
              <a:spcBef>
                <a:spcPct val="0"/>
              </a:spcBef>
              <a:buFontTx/>
              <a:buChar char="-"/>
            </a:pPr>
            <a:r>
              <a:rPr lang="en-US" altLang="en-US" sz="2400" dirty="0" smtClean="0">
                <a:latin typeface="+mn-lt"/>
                <a:cs typeface="Arial" panose="020B0604020202020204" pitchFamily="34" charset="0"/>
              </a:rPr>
              <a:t>36 (34) years</a:t>
            </a:r>
          </a:p>
          <a:p>
            <a:pPr marL="342900" indent="-342900">
              <a:spcBef>
                <a:spcPct val="0"/>
              </a:spcBef>
              <a:buFontTx/>
              <a:buChar char="-"/>
            </a:pPr>
            <a:r>
              <a:rPr lang="en-US" altLang="en-US" sz="2400" dirty="0" smtClean="0">
                <a:latin typeface="+mn-lt"/>
                <a:cs typeface="Arial" panose="020B0604020202020204" pitchFamily="34" charset="0"/>
              </a:rPr>
              <a:t>Binary conflict DV (=1 if ≥ 25 battle deaths in country-year)</a:t>
            </a:r>
          </a:p>
          <a:p>
            <a:pPr marL="342900" indent="-342900">
              <a:spcBef>
                <a:spcPct val="0"/>
              </a:spcBef>
              <a:buFontTx/>
              <a:buChar char="-"/>
            </a:pPr>
            <a:r>
              <a:rPr lang="en-US" altLang="en-US" sz="2400" dirty="0" smtClean="0">
                <a:latin typeface="+mn-lt"/>
                <a:cs typeface="Arial" panose="020B0604020202020204" pitchFamily="34" charset="0"/>
              </a:rPr>
              <a:t>Endogenous </a:t>
            </a:r>
            <a:r>
              <a:rPr lang="en-US" altLang="en-US" sz="2400" dirty="0" err="1" smtClean="0">
                <a:latin typeface="+mn-lt"/>
                <a:cs typeface="Arial" panose="020B0604020202020204" pitchFamily="34" charset="0"/>
              </a:rPr>
              <a:t>regressor</a:t>
            </a:r>
            <a:r>
              <a:rPr lang="en-US" altLang="en-US" sz="2400" dirty="0" smtClean="0">
                <a:latin typeface="+mn-lt"/>
                <a:cs typeface="Arial" panose="020B0604020202020204" pitchFamily="34" charset="0"/>
              </a:rPr>
              <a:t>: US wheat food aid shipments to country in that year (real GDP growth in country-year)</a:t>
            </a:r>
          </a:p>
          <a:p>
            <a:pPr marL="342900" indent="-342900">
              <a:spcBef>
                <a:spcPct val="0"/>
              </a:spcBef>
              <a:buFontTx/>
              <a:buChar char="-"/>
            </a:pPr>
            <a:r>
              <a:rPr lang="en-US" altLang="en-US" sz="2400" dirty="0" smtClean="0">
                <a:latin typeface="+mn-lt"/>
                <a:cs typeface="Arial" panose="020B0604020202020204" pitchFamily="34" charset="0"/>
              </a:rPr>
              <a:t>Instrument: lagged US wheat production (global real interest rate) </a:t>
            </a:r>
          </a:p>
          <a:p>
            <a:pPr marL="342900" indent="-342900">
              <a:spcBef>
                <a:spcPct val="0"/>
              </a:spcBef>
              <a:buFontTx/>
              <a:buChar char="-"/>
            </a:pPr>
            <a:r>
              <a:rPr lang="en-US" altLang="en-US" sz="2400" dirty="0">
                <a:latin typeface="+mn-lt"/>
                <a:cs typeface="Arial" panose="020B0604020202020204" pitchFamily="34" charset="0"/>
              </a:rPr>
              <a:t>Lots of controls</a:t>
            </a:r>
          </a:p>
          <a:p>
            <a:pPr marL="342900" indent="-342900">
              <a:spcBef>
                <a:spcPct val="0"/>
              </a:spcBef>
              <a:buFontTx/>
              <a:buChar char="-"/>
            </a:pPr>
            <a:endParaRPr lang="en-US" altLang="en-US" sz="2400" dirty="0" smtClean="0">
              <a:latin typeface="Arial" panose="020B0604020202020204" pitchFamily="34" charset="0"/>
              <a:cs typeface="Arial" panose="020B0604020202020204" pitchFamily="34" charset="0"/>
            </a:endParaRPr>
          </a:p>
        </p:txBody>
      </p:sp>
      <p:sp>
        <p:nvSpPr>
          <p:cNvPr id="6" name="TextBox 5"/>
          <p:cNvSpPr txBox="1"/>
          <p:nvPr/>
        </p:nvSpPr>
        <p:spPr>
          <a:xfrm>
            <a:off x="7772400" y="152400"/>
            <a:ext cx="1377142"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Data</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21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266700" y="1030585"/>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If we ignore sequencing </a:t>
            </a:r>
            <a:r>
              <a:rPr lang="en-US" altLang="en-US" sz="2400" dirty="0" smtClean="0">
                <a:latin typeface="+mn-lt"/>
                <a:cs typeface="Arial" panose="020B0604020202020204" pitchFamily="34" charset="0"/>
              </a:rPr>
              <a:t>of observations, this works for HI:</a:t>
            </a:r>
            <a:endParaRPr lang="en-US" altLang="en-US" sz="2000" i="1" baseline="30000" dirty="0">
              <a:latin typeface="+mn-lt"/>
              <a:cs typeface="Arial" panose="020B0604020202020204" pitchFamily="34" charset="0"/>
            </a:endParaRPr>
          </a:p>
        </p:txBody>
      </p:sp>
      <p:sp>
        <p:nvSpPr>
          <p:cNvPr id="6" name="TextBox 5"/>
          <p:cNvSpPr txBox="1"/>
          <p:nvPr/>
        </p:nvSpPr>
        <p:spPr>
          <a:xfrm>
            <a:off x="5720542" y="152400"/>
            <a:ext cx="34290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Scatter plots</a:t>
            </a:r>
            <a:endParaRPr lang="en-US" sz="2800" b="1" dirty="0">
              <a:solidFill>
                <a:schemeClr val="bg1"/>
              </a:solidFill>
              <a:latin typeface="Arial" panose="020B0604020202020204" pitchFamily="34" charset="0"/>
              <a:cs typeface="Arial" panose="020B0604020202020204" pitchFamily="34" charset="0"/>
            </a:endParaRPr>
          </a:p>
        </p:txBody>
      </p:sp>
      <p:pic>
        <p:nvPicPr>
          <p:cNvPr id="102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03" y="2692395"/>
            <a:ext cx="4035722" cy="295593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324" y="2701926"/>
            <a:ext cx="4005475" cy="294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381001" y="2081427"/>
            <a:ext cx="83058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28588"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smtClean="0">
                <a:ln>
                  <a:noFill/>
                </a:ln>
                <a:solidFill>
                  <a:schemeClr val="tx1"/>
                </a:solidFill>
                <a:effectLst/>
                <a:latin typeface="Arial" panose="020B0604020202020204" pitchFamily="34" charset="0"/>
                <a:ea typeface="Calisto MT" panose="02040603050505030304" pitchFamily="18" charset="0"/>
                <a:cs typeface="Arial" panose="020B0604020202020204" pitchFamily="34" charset="0"/>
              </a:rPr>
              <a:t>Conflict and real interest rates	      GDP growth and real interest rates</a:t>
            </a:r>
            <a:endParaRPr kumimoji="0" lang="en-US" altLang="en-US" sz="2000" b="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128588"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1"/>
          <p:cNvSpPr txBox="1">
            <a:spLocks noChangeArrowheads="1"/>
          </p:cNvSpPr>
          <p:nvPr/>
        </p:nvSpPr>
        <p:spPr bwMode="auto">
          <a:xfrm>
            <a:off x="685800" y="59436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Arial" panose="020B0604020202020204" pitchFamily="34" charset="0"/>
                <a:cs typeface="Arial" panose="020B0604020202020204" pitchFamily="34" charset="0"/>
              </a:rPr>
              <a:t>Positive reduced form/Negative 1</a:t>
            </a:r>
            <a:r>
              <a:rPr lang="en-US" altLang="en-US" sz="2400" baseline="30000" dirty="0" smtClean="0">
                <a:latin typeface="Arial" panose="020B0604020202020204" pitchFamily="34" charset="0"/>
                <a:cs typeface="Arial" panose="020B0604020202020204" pitchFamily="34" charset="0"/>
              </a:rPr>
              <a:t>st</a:t>
            </a:r>
            <a:r>
              <a:rPr lang="en-US" altLang="en-US" sz="2400" dirty="0" smtClean="0">
                <a:latin typeface="Arial" panose="020B0604020202020204" pitchFamily="34" charset="0"/>
                <a:cs typeface="Arial" panose="020B0604020202020204" pitchFamily="34" charset="0"/>
              </a:rPr>
              <a:t> stage → negative IV</a:t>
            </a:r>
            <a:endParaRPr lang="en-US" altLang="en-US" sz="2000" i="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1922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266700" y="1030585"/>
            <a:ext cx="853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If we ignore </a:t>
            </a:r>
            <a:r>
              <a:rPr lang="en-US" altLang="en-US" sz="2400" dirty="0" smtClean="0">
                <a:latin typeface="+mn-lt"/>
                <a:cs typeface="Arial" panose="020B0604020202020204" pitchFamily="34" charset="0"/>
              </a:rPr>
              <a:t>sequencing of observations, this works for NQ too:</a:t>
            </a:r>
            <a:endParaRPr lang="en-US" altLang="en-US" sz="2000" i="1" baseline="30000" dirty="0">
              <a:latin typeface="+mn-lt"/>
              <a:cs typeface="Arial" panose="020B0604020202020204" pitchFamily="34" charset="0"/>
            </a:endParaRPr>
          </a:p>
        </p:txBody>
      </p:sp>
      <p:sp>
        <p:nvSpPr>
          <p:cNvPr id="6" name="TextBox 5"/>
          <p:cNvSpPr txBox="1"/>
          <p:nvPr/>
        </p:nvSpPr>
        <p:spPr>
          <a:xfrm>
            <a:off x="5720542" y="152400"/>
            <a:ext cx="34290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Scatter plots</a:t>
            </a:r>
            <a:endParaRPr lang="en-US" sz="2800" b="1" dirty="0">
              <a:solidFill>
                <a:schemeClr val="bg1"/>
              </a:solidFill>
              <a:latin typeface="Arial" panose="020B0604020202020204" pitchFamily="34" charset="0"/>
              <a:cs typeface="Arial" panose="020B0604020202020204" pitchFamily="34" charset="0"/>
            </a:endParaRPr>
          </a:p>
        </p:txBody>
      </p:sp>
      <p:sp>
        <p:nvSpPr>
          <p:cNvPr id="2" name="Rectangle 3"/>
          <p:cNvSpPr>
            <a:spLocks noChangeArrowheads="1"/>
          </p:cNvSpPr>
          <p:nvPr/>
        </p:nvSpPr>
        <p:spPr bwMode="auto">
          <a:xfrm>
            <a:off x="381000" y="2250703"/>
            <a:ext cx="8610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kumimoji="0" lang="en-US" altLang="en-US" sz="1600" b="0" u="none" strike="noStrike" cap="none" normalizeH="0" baseline="0" dirty="0" smtClean="0">
                <a:ln>
                  <a:noFill/>
                </a:ln>
                <a:solidFill>
                  <a:schemeClr val="tx1"/>
                </a:solidFill>
                <a:effectLst/>
                <a:latin typeface="Arial" panose="020B0604020202020204" pitchFamily="34" charset="0"/>
                <a:ea typeface="Calisto MT" panose="02040603050505030304" pitchFamily="18" charset="0"/>
                <a:cs typeface="Arial" panose="020B0604020202020204" pitchFamily="34" charset="0"/>
              </a:rPr>
              <a:t>Conflict and lagged US wheat output           Food aid shipments and </a:t>
            </a:r>
            <a:r>
              <a:rPr lang="en-US" altLang="en-US" sz="1600" dirty="0">
                <a:latin typeface="Arial" panose="020B0604020202020204" pitchFamily="34" charset="0"/>
                <a:ea typeface="Calisto MT" panose="02040603050505030304" pitchFamily="18" charset="0"/>
                <a:cs typeface="Arial" panose="020B0604020202020204" pitchFamily="34" charset="0"/>
              </a:rPr>
              <a:t>lagged US wheat output</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9" name="TextBox 1"/>
          <p:cNvSpPr txBox="1">
            <a:spLocks noChangeArrowheads="1"/>
          </p:cNvSpPr>
          <p:nvPr/>
        </p:nvSpPr>
        <p:spPr bwMode="auto">
          <a:xfrm>
            <a:off x="685800" y="59436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Arial" panose="020B0604020202020204" pitchFamily="34" charset="0"/>
                <a:cs typeface="Arial" panose="020B0604020202020204" pitchFamily="34" charset="0"/>
              </a:rPr>
              <a:t>Positive reduced form/Positive 1</a:t>
            </a:r>
            <a:r>
              <a:rPr lang="en-US" altLang="en-US" sz="2400" baseline="30000" dirty="0" smtClean="0">
                <a:latin typeface="Arial" panose="020B0604020202020204" pitchFamily="34" charset="0"/>
                <a:cs typeface="Arial" panose="020B0604020202020204" pitchFamily="34" charset="0"/>
              </a:rPr>
              <a:t>st</a:t>
            </a:r>
            <a:r>
              <a:rPr lang="en-US" altLang="en-US" sz="2400" dirty="0" smtClean="0">
                <a:latin typeface="Arial" panose="020B0604020202020204" pitchFamily="34" charset="0"/>
                <a:cs typeface="Arial" panose="020B0604020202020204" pitchFamily="34" charset="0"/>
              </a:rPr>
              <a:t> stage → positive IV</a:t>
            </a:r>
            <a:endParaRPr lang="en-US" altLang="en-US" sz="2000" i="1" baseline="30000" dirty="0">
              <a:latin typeface="Arial" panose="020B0604020202020204" pitchFamily="34" charset="0"/>
              <a:cs typeface="Arial" panose="020B0604020202020204" pitchFamily="34" charset="0"/>
            </a:endParaRPr>
          </a:p>
        </p:txBody>
      </p:sp>
      <p:pic>
        <p:nvPicPr>
          <p:cNvPr id="2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1" y="2667001"/>
            <a:ext cx="4090621" cy="299539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662" y="2727608"/>
            <a:ext cx="4022937" cy="2949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465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97978" y="1676400"/>
            <a:ext cx="5671843" cy="4158218"/>
          </a:xfrm>
          <a:prstGeom prst="rect">
            <a:avLst/>
          </a:prstGeom>
        </p:spPr>
      </p:pic>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266700" y="1030585"/>
            <a:ext cx="853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But when we sequence the observations and estimate trends </a:t>
            </a:r>
            <a:r>
              <a:rPr lang="en-US" altLang="en-US" sz="2400" dirty="0" err="1" smtClean="0">
                <a:latin typeface="+mn-lt"/>
                <a:cs typeface="Arial" panose="020B0604020202020204" pitchFamily="34" charset="0"/>
              </a:rPr>
              <a:t>nonparametrically</a:t>
            </a:r>
            <a:r>
              <a:rPr lang="en-US" altLang="en-US" sz="2400" dirty="0" smtClean="0">
                <a:latin typeface="+mn-lt"/>
                <a:cs typeface="Arial" panose="020B0604020202020204" pitchFamily="34" charset="0"/>
              </a:rPr>
              <a:t>, a </a:t>
            </a:r>
            <a:r>
              <a:rPr lang="en-US" altLang="en-US" sz="2400" dirty="0" smtClean="0">
                <a:latin typeface="+mn-lt"/>
                <a:cs typeface="Arial" panose="020B0604020202020204" pitchFamily="34" charset="0"/>
              </a:rPr>
              <a:t>common </a:t>
            </a:r>
            <a:r>
              <a:rPr lang="en-US" altLang="en-US" sz="2400" dirty="0" smtClean="0">
                <a:latin typeface="+mn-lt"/>
                <a:cs typeface="Arial" panose="020B0604020202020204" pitchFamily="34" charset="0"/>
              </a:rPr>
              <a:t>pattern emerges:</a:t>
            </a:r>
            <a:endParaRPr lang="en-US" altLang="en-US" sz="2000" i="1" baseline="30000" dirty="0">
              <a:latin typeface="+mn-lt"/>
              <a:cs typeface="Arial" panose="020B0604020202020204" pitchFamily="34" charset="0"/>
            </a:endParaRPr>
          </a:p>
        </p:txBody>
      </p:sp>
      <p:sp>
        <p:nvSpPr>
          <p:cNvPr id="6" name="TextBox 5"/>
          <p:cNvSpPr txBox="1"/>
          <p:nvPr/>
        </p:nvSpPr>
        <p:spPr>
          <a:xfrm>
            <a:off x="7369820" y="152400"/>
            <a:ext cx="1779721"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Trends</a:t>
            </a:r>
            <a:endParaRPr lang="en-US" sz="2800" b="1" dirty="0">
              <a:solidFill>
                <a:schemeClr val="bg1"/>
              </a:solidFill>
              <a:latin typeface="Arial" panose="020B0604020202020204" pitchFamily="34" charset="0"/>
              <a:cs typeface="Arial" panose="020B0604020202020204" pitchFamily="34" charset="0"/>
            </a:endParaRPr>
          </a:p>
        </p:txBody>
      </p:sp>
      <p:sp>
        <p:nvSpPr>
          <p:cNvPr id="9" name="TextBox 1"/>
          <p:cNvSpPr txBox="1">
            <a:spLocks noChangeArrowheads="1"/>
          </p:cNvSpPr>
          <p:nvPr/>
        </p:nvSpPr>
        <p:spPr bwMode="auto">
          <a:xfrm>
            <a:off x="571499" y="5562600"/>
            <a:ext cx="7924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The dependent variable, HI and NQ instruments, and an obviously spurious variable </a:t>
            </a:r>
            <a:r>
              <a:rPr lang="en-US" altLang="en-US" sz="2400" dirty="0" smtClean="0">
                <a:latin typeface="+mn-lt"/>
                <a:cs typeface="Arial" panose="020B0604020202020204" pitchFamily="34" charset="0"/>
              </a:rPr>
              <a:t>(global audio cassette </a:t>
            </a:r>
            <a:r>
              <a:rPr lang="en-US" altLang="en-US" sz="2400" dirty="0" smtClean="0">
                <a:latin typeface="+mn-lt"/>
                <a:cs typeface="Arial" panose="020B0604020202020204" pitchFamily="34" charset="0"/>
              </a:rPr>
              <a:t>tape sales) exhibit the same inverted-U shape over the sample period.</a:t>
            </a:r>
            <a:endParaRPr lang="en-US" altLang="en-US" sz="2000" i="1" baseline="30000" dirty="0">
              <a:latin typeface="+mn-lt"/>
              <a:cs typeface="Arial" panose="020B0604020202020204" pitchFamily="34" charset="0"/>
            </a:endParaRPr>
          </a:p>
        </p:txBody>
      </p:sp>
    </p:spTree>
    <p:extLst>
      <p:ext uri="{BB962C8B-B14F-4D97-AF65-F5344CB8AC3E}">
        <p14:creationId xmlns:p14="http://schemas.microsoft.com/office/powerpoint/2010/main" val="342187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715832" y="1194075"/>
            <a:ext cx="82296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And the endogenous </a:t>
            </a:r>
            <a:r>
              <a:rPr lang="en-US" altLang="en-US" sz="2400" dirty="0" err="1" smtClean="0">
                <a:latin typeface="+mn-lt"/>
                <a:cs typeface="Arial" panose="020B0604020202020204" pitchFamily="34" charset="0"/>
              </a:rPr>
              <a:t>regressors</a:t>
            </a:r>
            <a:r>
              <a:rPr lang="en-US" altLang="en-US" sz="2400" dirty="0" smtClean="0">
                <a:latin typeface="+mn-lt"/>
                <a:cs typeface="Arial" panose="020B0604020202020204" pitchFamily="34" charset="0"/>
              </a:rPr>
              <a:t> of interest likewise </a:t>
            </a:r>
            <a:r>
              <a:rPr lang="en-US" altLang="en-US" sz="2400" dirty="0" smtClean="0">
                <a:latin typeface="+mn-lt"/>
                <a:cs typeface="Arial" panose="020B0604020202020204" pitchFamily="34" charset="0"/>
              </a:rPr>
              <a:t>exhibit similar (or opposite) </a:t>
            </a:r>
            <a:r>
              <a:rPr lang="en-US" altLang="en-US" sz="2400" dirty="0" smtClean="0">
                <a:latin typeface="+mn-lt"/>
                <a:cs typeface="Arial" panose="020B0604020202020204" pitchFamily="34" charset="0"/>
              </a:rPr>
              <a:t>strong trends:</a:t>
            </a:r>
            <a:endParaRPr lang="en-US" altLang="en-US" sz="2000" i="1" baseline="30000" dirty="0">
              <a:latin typeface="+mn-lt"/>
              <a:cs typeface="Arial" panose="020B0604020202020204" pitchFamily="34" charset="0"/>
            </a:endParaRPr>
          </a:p>
        </p:txBody>
      </p:sp>
      <p:sp>
        <p:nvSpPr>
          <p:cNvPr id="6" name="TextBox 5"/>
          <p:cNvSpPr txBox="1"/>
          <p:nvPr/>
        </p:nvSpPr>
        <p:spPr>
          <a:xfrm>
            <a:off x="7369820" y="152400"/>
            <a:ext cx="1779721"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Trends</a:t>
            </a:r>
            <a:endParaRPr lang="en-US" sz="2800" b="1" dirty="0">
              <a:solidFill>
                <a:schemeClr val="bg1"/>
              </a:solidFill>
              <a:latin typeface="Arial" panose="020B0604020202020204" pitchFamily="34" charset="0"/>
              <a:cs typeface="Arial" panose="020B0604020202020204" pitchFamily="34" charset="0"/>
            </a:endParaRPr>
          </a:p>
        </p:txBody>
      </p:sp>
      <p:sp>
        <p:nvSpPr>
          <p:cNvPr id="9" name="TextBox 1"/>
          <p:cNvSpPr txBox="1">
            <a:spLocks noChangeArrowheads="1"/>
          </p:cNvSpPr>
          <p:nvPr/>
        </p:nvSpPr>
        <p:spPr bwMode="auto">
          <a:xfrm>
            <a:off x="571498" y="5562600"/>
            <a:ext cx="82296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The NQ (HI) endogenous </a:t>
            </a:r>
            <a:r>
              <a:rPr lang="en-US" altLang="en-US" sz="2400" dirty="0" err="1" smtClean="0">
                <a:latin typeface="+mn-lt"/>
                <a:cs typeface="Arial" panose="020B0604020202020204" pitchFamily="34" charset="0"/>
              </a:rPr>
              <a:t>regressor</a:t>
            </a:r>
            <a:r>
              <a:rPr lang="en-US" altLang="en-US" sz="2400" dirty="0" smtClean="0">
                <a:latin typeface="+mn-lt"/>
                <a:cs typeface="Arial" panose="020B0604020202020204" pitchFamily="34" charset="0"/>
              </a:rPr>
              <a:t> exhibits the same inverted-U </a:t>
            </a:r>
            <a:r>
              <a:rPr lang="en-US" altLang="en-US" sz="2400" dirty="0" smtClean="0">
                <a:latin typeface="+mn-lt"/>
                <a:cs typeface="Arial" panose="020B0604020202020204" pitchFamily="34" charset="0"/>
              </a:rPr>
              <a:t>(or its opposite, U</a:t>
            </a:r>
            <a:r>
              <a:rPr lang="en-US" altLang="en-US" sz="2400" dirty="0" smtClean="0">
                <a:latin typeface="+mn-lt"/>
                <a:cs typeface="Arial" panose="020B0604020202020204" pitchFamily="34" charset="0"/>
              </a:rPr>
              <a:t>) shape over the sample period.</a:t>
            </a:r>
            <a:endParaRPr lang="en-US" altLang="en-US" sz="2000" i="1" baseline="30000" dirty="0">
              <a:latin typeface="+mn-lt"/>
              <a:cs typeface="Arial" panose="020B0604020202020204" pitchFamily="34" charset="0"/>
            </a:endParaRPr>
          </a:p>
        </p:txBody>
      </p:sp>
      <p:pic>
        <p:nvPicPr>
          <p:cNvPr id="307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66533"/>
            <a:ext cx="4343400" cy="319283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5987" y="2466533"/>
            <a:ext cx="4329447" cy="3158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870812" y="2112590"/>
            <a:ext cx="73261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128588"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smtClean="0">
                <a:ln>
                  <a:noFill/>
                </a:ln>
                <a:solidFill>
                  <a:schemeClr val="tx1"/>
                </a:solidFill>
                <a:effectLst/>
                <a:latin typeface="Arial" panose="020B0604020202020204" pitchFamily="34" charset="0"/>
                <a:ea typeface="Calisto MT" panose="02040603050505030304" pitchFamily="18" charset="0"/>
                <a:cs typeface="Arial" panose="020B0604020202020204" pitchFamily="34" charset="0"/>
              </a:rPr>
              <a:t>US wheat food aid shipments		real GDP growth rates</a:t>
            </a: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128588"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7" name="Rectangle 4"/>
          <p:cNvSpPr>
            <a:spLocks noChangeArrowheads="1"/>
          </p:cNvSpPr>
          <p:nvPr/>
        </p:nvSpPr>
        <p:spPr bwMode="auto">
          <a:xfrm>
            <a:off x="381000" y="48096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28588"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Times New Roman" panose="02020603050405020304" pitchFamily="18" charset="0"/>
                <a:ea typeface="Calisto MT" panose="0204060305050503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6824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571499" y="1178122"/>
            <a:ext cx="853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The reduced form (linear probability model) estimates confirm that any of the three variables are positively and statistically significantly associated with conflict. </a:t>
            </a:r>
            <a:endParaRPr lang="en-US" altLang="en-US" sz="2000" i="1" baseline="30000" dirty="0">
              <a:latin typeface="+mn-lt"/>
              <a:cs typeface="Arial" panose="020B0604020202020204" pitchFamily="34" charset="0"/>
            </a:endParaRPr>
          </a:p>
        </p:txBody>
      </p:sp>
      <p:sp>
        <p:nvSpPr>
          <p:cNvPr id="6" name="TextBox 5"/>
          <p:cNvSpPr txBox="1"/>
          <p:nvPr/>
        </p:nvSpPr>
        <p:spPr>
          <a:xfrm>
            <a:off x="7369820" y="152400"/>
            <a:ext cx="1779721"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Trends</a:t>
            </a:r>
            <a:endParaRPr lang="en-US" sz="2800" b="1" dirty="0">
              <a:solidFill>
                <a:schemeClr val="bg1"/>
              </a:solidFill>
              <a:latin typeface="Arial" panose="020B0604020202020204" pitchFamily="34" charset="0"/>
              <a:cs typeface="Arial" panose="020B0604020202020204" pitchFamily="34" charset="0"/>
            </a:endParaRPr>
          </a:p>
        </p:txBody>
      </p:sp>
      <p:sp>
        <p:nvSpPr>
          <p:cNvPr id="9" name="TextBox 1"/>
          <p:cNvSpPr txBox="1">
            <a:spLocks noChangeArrowheads="1"/>
          </p:cNvSpPr>
          <p:nvPr/>
        </p:nvSpPr>
        <p:spPr bwMode="auto">
          <a:xfrm>
            <a:off x="571499" y="5715000"/>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In panel IV, </a:t>
            </a:r>
            <a:r>
              <a:rPr lang="en-US" altLang="en-US" sz="2400" b="1" u="sng" dirty="0" smtClean="0">
                <a:latin typeface="+mn-lt"/>
                <a:cs typeface="Arial" panose="020B0604020202020204" pitchFamily="34" charset="0"/>
              </a:rPr>
              <a:t>any</a:t>
            </a:r>
            <a:r>
              <a:rPr lang="en-US" altLang="en-US" sz="2400" dirty="0" smtClean="0">
                <a:latin typeface="+mn-lt"/>
                <a:cs typeface="Arial" panose="020B0604020202020204" pitchFamily="34" charset="0"/>
              </a:rPr>
              <a:t> variable with a shared </a:t>
            </a:r>
            <a:r>
              <a:rPr lang="en-US" altLang="en-US" sz="2400" dirty="0" smtClean="0">
                <a:latin typeface="+mn-lt"/>
                <a:cs typeface="Arial" panose="020B0604020202020204" pitchFamily="34" charset="0"/>
              </a:rPr>
              <a:t>(or opposing</a:t>
            </a:r>
            <a:r>
              <a:rPr lang="en-US" altLang="en-US" sz="2400" dirty="0" smtClean="0">
                <a:latin typeface="+mn-lt"/>
                <a:cs typeface="Arial" panose="020B0604020202020204" pitchFamily="34" charset="0"/>
              </a:rPr>
              <a:t>) trend will be positively (negatively) associated w/DV. </a:t>
            </a:r>
            <a:endParaRPr lang="en-US" altLang="en-US" sz="2000" i="1" baseline="30000" dirty="0">
              <a:latin typeface="+mn-lt"/>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1131237" y="2421047"/>
            <a:ext cx="7414924" cy="3285093"/>
          </a:xfrm>
          <a:prstGeom prst="rect">
            <a:avLst/>
          </a:prstGeom>
        </p:spPr>
      </p:pic>
    </p:spTree>
    <p:extLst>
      <p:ext uri="{BB962C8B-B14F-4D97-AF65-F5344CB8AC3E}">
        <p14:creationId xmlns:p14="http://schemas.microsoft.com/office/powerpoint/2010/main" val="3694199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N&amp;Q Strategy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5" name="TextBox 1"/>
          <p:cNvSpPr txBox="1">
            <a:spLocks noChangeArrowheads="1"/>
          </p:cNvSpPr>
          <p:nvPr/>
        </p:nvSpPr>
        <p:spPr bwMode="auto">
          <a:xfrm>
            <a:off x="266700" y="1030585"/>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Co-trending variables indeed serve as good substitutes for one another. No matter which variable </a:t>
            </a:r>
            <a:r>
              <a:rPr lang="en-US" altLang="en-US" sz="2400" dirty="0" smtClean="0">
                <a:latin typeface="+mn-lt"/>
                <a:cs typeface="Arial" panose="020B0604020202020204" pitchFamily="34" charset="0"/>
              </a:rPr>
              <a:t>we use </a:t>
            </a:r>
            <a:r>
              <a:rPr lang="en-US" altLang="en-US" sz="2400" dirty="0" smtClean="0">
                <a:latin typeface="+mn-lt"/>
                <a:cs typeface="Arial" panose="020B0604020202020204" pitchFamily="34" charset="0"/>
              </a:rPr>
              <a:t>as the IV, we get statistically indistinguishable 2SLS estimates. Indeed, the </a:t>
            </a:r>
            <a:r>
              <a:rPr lang="en-US" altLang="en-US" sz="2400" dirty="0" smtClean="0">
                <a:latin typeface="+mn-lt"/>
                <a:cs typeface="Arial" panose="020B0604020202020204" pitchFamily="34" charset="0"/>
              </a:rPr>
              <a:t>‘strongest’ </a:t>
            </a:r>
            <a:r>
              <a:rPr lang="en-US" altLang="en-US" sz="2400" dirty="0" smtClean="0">
                <a:latin typeface="+mn-lt"/>
                <a:cs typeface="Arial" panose="020B0604020202020204" pitchFamily="34" charset="0"/>
              </a:rPr>
              <a:t>instrument for NQ would be audio cassette tape sales!</a:t>
            </a:r>
            <a:endParaRPr lang="en-US" altLang="en-US" sz="2000" i="1" baseline="30000" dirty="0">
              <a:latin typeface="+mn-lt"/>
              <a:cs typeface="Arial" panose="020B0604020202020204" pitchFamily="34" charset="0"/>
            </a:endParaRPr>
          </a:p>
        </p:txBody>
      </p:sp>
      <p:sp>
        <p:nvSpPr>
          <p:cNvPr id="6" name="TextBox 5"/>
          <p:cNvSpPr txBox="1"/>
          <p:nvPr/>
        </p:nvSpPr>
        <p:spPr>
          <a:xfrm>
            <a:off x="7369820" y="152400"/>
            <a:ext cx="1779721"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Trends</a:t>
            </a:r>
            <a:endParaRPr lang="en-US" sz="2800" b="1" dirty="0">
              <a:solidFill>
                <a:schemeClr val="bg1"/>
              </a:solidFill>
              <a:latin typeface="Arial" panose="020B0604020202020204" pitchFamily="34" charset="0"/>
              <a:cs typeface="Arial" panose="020B0604020202020204" pitchFamily="34" charset="0"/>
            </a:endParaRPr>
          </a:p>
        </p:txBody>
      </p:sp>
      <p:sp>
        <p:nvSpPr>
          <p:cNvPr id="9" name="TextBox 1"/>
          <p:cNvSpPr txBox="1">
            <a:spLocks noChangeArrowheads="1"/>
          </p:cNvSpPr>
          <p:nvPr/>
        </p:nvSpPr>
        <p:spPr bwMode="auto">
          <a:xfrm>
            <a:off x="401952" y="5867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smtClean="0">
                <a:latin typeface="+mn-lt"/>
                <a:cs typeface="Arial" panose="020B0604020202020204" pitchFamily="34" charset="0"/>
              </a:rPr>
              <a:t>How do we know which are spurious vs. truly causal?</a:t>
            </a:r>
            <a:endParaRPr lang="en-US" altLang="en-US" sz="2000" i="1" baseline="30000" dirty="0">
              <a:latin typeface="+mn-lt"/>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98197" y="2685753"/>
            <a:ext cx="8671404" cy="2860898"/>
          </a:xfrm>
          <a:prstGeom prst="rect">
            <a:avLst/>
          </a:prstGeom>
        </p:spPr>
      </p:pic>
    </p:spTree>
    <p:extLst>
      <p:ext uri="{BB962C8B-B14F-4D97-AF65-F5344CB8AC3E}">
        <p14:creationId xmlns:p14="http://schemas.microsoft.com/office/powerpoint/2010/main" val="521846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Inferential </a:t>
            </a:r>
            <a:r>
              <a:rPr lang="en-US" sz="2800" b="1" dirty="0">
                <a:solidFill>
                  <a:schemeClr val="bg1"/>
                </a:solidFill>
                <a:latin typeface="Arial" panose="020B0604020202020204" pitchFamily="34" charset="0"/>
                <a:cs typeface="Arial" panose="020B0604020202020204" pitchFamily="34" charset="0"/>
              </a:rPr>
              <a:t>problems</a:t>
            </a:r>
          </a:p>
        </p:txBody>
      </p:sp>
      <p:sp>
        <p:nvSpPr>
          <p:cNvPr id="13" name="TextBox 12"/>
          <p:cNvSpPr txBox="1"/>
          <p:nvPr/>
        </p:nvSpPr>
        <p:spPr>
          <a:xfrm>
            <a:off x="306572" y="1219200"/>
            <a:ext cx="8819707" cy="4524315"/>
          </a:xfrm>
          <a:prstGeom prst="rect">
            <a:avLst/>
          </a:prstGeom>
          <a:noFill/>
        </p:spPr>
        <p:txBody>
          <a:bodyPr wrap="square" rtlCol="0">
            <a:spAutoFit/>
          </a:bodyPr>
          <a:lstStyle/>
          <a:p>
            <a:r>
              <a:rPr lang="en-US" dirty="0" smtClean="0">
                <a:latin typeface="+mn-lt"/>
                <a:cs typeface="Arial" panose="020B0604020202020204" pitchFamily="34" charset="0"/>
              </a:rPr>
              <a:t>Time series literature on spurious regressions shows that traditional inference will over-reject the no-impact null hypothesis in the presence of co-trending </a:t>
            </a:r>
            <a:r>
              <a:rPr lang="en-US" dirty="0" smtClean="0">
                <a:latin typeface="+mn-lt"/>
                <a:cs typeface="Arial" panose="020B0604020202020204" pitchFamily="34" charset="0"/>
              </a:rPr>
              <a:t>variables (Yule 1926, </a:t>
            </a:r>
            <a:r>
              <a:rPr lang="en-US" dirty="0" err="1" smtClean="0">
                <a:latin typeface="+mn-lt"/>
                <a:cs typeface="Arial" panose="020B0604020202020204" pitchFamily="34" charset="0"/>
              </a:rPr>
              <a:t>Slutsky</a:t>
            </a:r>
            <a:r>
              <a:rPr lang="en-US" dirty="0" smtClean="0">
                <a:latin typeface="+mn-lt"/>
                <a:cs typeface="Arial" panose="020B0604020202020204" pitchFamily="34" charset="0"/>
              </a:rPr>
              <a:t> 1937, Granger &amp; Newbold 1974, Phillips &amp; Hansen 1990).</a:t>
            </a:r>
            <a:endParaRPr lang="en-US" dirty="0" smtClean="0">
              <a:latin typeface="+mn-lt"/>
              <a:cs typeface="Arial" panose="020B0604020202020204" pitchFamily="34" charset="0"/>
            </a:endParaRPr>
          </a:p>
          <a:p>
            <a:endParaRPr lang="en-US" dirty="0">
              <a:latin typeface="+mn-lt"/>
              <a:cs typeface="Arial" panose="020B0604020202020204" pitchFamily="34" charset="0"/>
            </a:endParaRPr>
          </a:p>
          <a:p>
            <a:r>
              <a:rPr lang="en-US" dirty="0" smtClean="0">
                <a:latin typeface="+mn-lt"/>
                <a:cs typeface="Arial" panose="020B0604020202020204" pitchFamily="34" charset="0"/>
              </a:rPr>
              <a:t>Demonstrate via Monte Carlo simulation:</a:t>
            </a:r>
          </a:p>
          <a:p>
            <a:r>
              <a:rPr lang="en-US" dirty="0">
                <a:latin typeface="+mn-lt"/>
                <a:cs typeface="Arial" panose="020B0604020202020204" pitchFamily="34" charset="0"/>
              </a:rPr>
              <a:t> </a:t>
            </a:r>
            <a:r>
              <a:rPr lang="en-US" dirty="0" smtClean="0">
                <a:latin typeface="+mn-lt"/>
                <a:cs typeface="Arial" panose="020B0604020202020204" pitchFamily="34" charset="0"/>
              </a:rPr>
              <a:t>1. Let an IV </a:t>
            </a:r>
            <a:r>
              <a:rPr lang="en-US" i="1" dirty="0" err="1" smtClean="0">
                <a:latin typeface="+mn-lt"/>
                <a:cs typeface="Arial" panose="020B0604020202020204" pitchFamily="34" charset="0"/>
              </a:rPr>
              <a:t>Z</a:t>
            </a:r>
            <a:r>
              <a:rPr lang="en-US" i="1" baseline="-25000" dirty="0" err="1" smtClean="0">
                <a:latin typeface="+mn-lt"/>
                <a:cs typeface="Arial" panose="020B0604020202020204" pitchFamily="34" charset="0"/>
              </a:rPr>
              <a:t>t</a:t>
            </a:r>
            <a:r>
              <a:rPr lang="en-US" dirty="0" smtClean="0">
                <a:latin typeface="+mn-lt"/>
                <a:cs typeface="Arial" panose="020B0604020202020204" pitchFamily="34" charset="0"/>
              </a:rPr>
              <a:t> follow </a:t>
            </a:r>
            <a:r>
              <a:rPr lang="en-US" dirty="0">
                <a:latin typeface="+mn-lt"/>
                <a:cs typeface="Arial" panose="020B0604020202020204" pitchFamily="34" charset="0"/>
              </a:rPr>
              <a:t>a random walk.  </a:t>
            </a:r>
          </a:p>
          <a:p>
            <a:pPr lvl="0"/>
            <a:r>
              <a:rPr lang="en-US" dirty="0" smtClean="0">
                <a:latin typeface="+mn-lt"/>
                <a:cs typeface="Arial" panose="020B0604020202020204" pitchFamily="34" charset="0"/>
              </a:rPr>
              <a:t> 2. In </a:t>
            </a:r>
            <a:r>
              <a:rPr lang="en-US" dirty="0" err="1" smtClean="0">
                <a:latin typeface="+mn-lt"/>
                <a:cs typeface="Arial" panose="020B0604020202020204" pitchFamily="34" charset="0"/>
              </a:rPr>
              <a:t>yrs</a:t>
            </a:r>
            <a:r>
              <a:rPr lang="en-US" dirty="0" smtClean="0">
                <a:latin typeface="+mn-lt"/>
                <a:cs typeface="Arial" panose="020B0604020202020204" pitchFamily="34" charset="0"/>
              </a:rPr>
              <a:t> </a:t>
            </a:r>
            <a:r>
              <a:rPr lang="en-US" dirty="0">
                <a:latin typeface="+mn-lt"/>
                <a:cs typeface="Arial" panose="020B0604020202020204" pitchFamily="34" charset="0"/>
              </a:rPr>
              <a:t>1-36, </a:t>
            </a:r>
            <a:r>
              <a:rPr lang="en-US" dirty="0" smtClean="0">
                <a:latin typeface="+mn-lt"/>
                <a:cs typeface="Arial" panose="020B0604020202020204" pitchFamily="34" charset="0"/>
              </a:rPr>
              <a:t>using </a:t>
            </a:r>
            <a:r>
              <a:rPr lang="en-US" dirty="0">
                <a:latin typeface="+mn-lt"/>
                <a:cs typeface="Arial" panose="020B0604020202020204" pitchFamily="34" charset="0"/>
              </a:rPr>
              <a:t>NQ </a:t>
            </a:r>
            <a:r>
              <a:rPr lang="en-US" dirty="0" smtClean="0">
                <a:latin typeface="+mn-lt"/>
                <a:cs typeface="Arial" panose="020B0604020202020204" pitchFamily="34" charset="0"/>
              </a:rPr>
              <a:t>conflict, food aid, and all controls, estimate </a:t>
            </a:r>
            <a:r>
              <a:rPr lang="en-US" dirty="0" smtClean="0">
                <a:latin typeface="+mn-lt"/>
                <a:cs typeface="Arial" panose="020B0604020202020204" pitchFamily="34" charset="0"/>
              </a:rPr>
              <a:t>  </a:t>
            </a:r>
          </a:p>
          <a:p>
            <a:pPr lvl="0"/>
            <a:r>
              <a:rPr lang="en-US" dirty="0">
                <a:latin typeface="+mn-lt"/>
                <a:cs typeface="Arial" panose="020B0604020202020204" pitchFamily="34" charset="0"/>
              </a:rPr>
              <a:t> </a:t>
            </a:r>
            <a:r>
              <a:rPr lang="en-US" dirty="0" smtClean="0">
                <a:latin typeface="+mn-lt"/>
                <a:cs typeface="Arial" panose="020B0604020202020204" pitchFamily="34" charset="0"/>
              </a:rPr>
              <a:t>    </a:t>
            </a:r>
            <a:r>
              <a:rPr lang="en-US" dirty="0" smtClean="0">
                <a:latin typeface="+mn-lt"/>
                <a:cs typeface="Arial" panose="020B0604020202020204" pitchFamily="34" charset="0"/>
              </a:rPr>
              <a:t>1</a:t>
            </a:r>
            <a:r>
              <a:rPr lang="en-US" baseline="30000" dirty="0" smtClean="0">
                <a:latin typeface="+mn-lt"/>
                <a:cs typeface="Arial" panose="020B0604020202020204" pitchFamily="34" charset="0"/>
              </a:rPr>
              <a:t>st</a:t>
            </a:r>
            <a:r>
              <a:rPr lang="en-US" dirty="0" smtClean="0">
                <a:latin typeface="+mn-lt"/>
                <a:cs typeface="Arial" panose="020B0604020202020204" pitchFamily="34" charset="0"/>
              </a:rPr>
              <a:t> </a:t>
            </a:r>
            <a:r>
              <a:rPr lang="en-US" dirty="0" smtClean="0">
                <a:latin typeface="+mn-lt"/>
                <a:cs typeface="Arial" panose="020B0604020202020204" pitchFamily="34" charset="0"/>
              </a:rPr>
              <a:t>stage</a:t>
            </a:r>
            <a:r>
              <a:rPr lang="en-US" dirty="0">
                <a:latin typeface="+mn-lt"/>
                <a:cs typeface="Arial" panose="020B0604020202020204" pitchFamily="34" charset="0"/>
              </a:rPr>
              <a:t>, reduced form, and 2SLS equations </a:t>
            </a:r>
            <a:r>
              <a:rPr lang="en-US" dirty="0" smtClean="0">
                <a:latin typeface="+mn-lt"/>
                <a:cs typeface="Arial" panose="020B0604020202020204" pitchFamily="34" charset="0"/>
              </a:rPr>
              <a:t>using the random, </a:t>
            </a:r>
            <a:r>
              <a:rPr lang="en-US" dirty="0" smtClean="0">
                <a:latin typeface="+mn-lt"/>
                <a:cs typeface="Arial" panose="020B0604020202020204" pitchFamily="34" charset="0"/>
              </a:rPr>
              <a:t>  </a:t>
            </a:r>
          </a:p>
          <a:p>
            <a:pPr lvl="0"/>
            <a:r>
              <a:rPr lang="en-US" dirty="0">
                <a:latin typeface="+mn-lt"/>
                <a:cs typeface="Arial" panose="020B0604020202020204" pitchFamily="34" charset="0"/>
              </a:rPr>
              <a:t> </a:t>
            </a:r>
            <a:r>
              <a:rPr lang="en-US" dirty="0" smtClean="0">
                <a:latin typeface="+mn-lt"/>
                <a:cs typeface="Arial" panose="020B0604020202020204" pitchFamily="34" charset="0"/>
              </a:rPr>
              <a:t>    </a:t>
            </a:r>
            <a:r>
              <a:rPr lang="en-US" dirty="0" smtClean="0">
                <a:latin typeface="+mn-lt"/>
                <a:cs typeface="Arial" panose="020B0604020202020204" pitchFamily="34" charset="0"/>
              </a:rPr>
              <a:t>nonstationary </a:t>
            </a:r>
            <a:r>
              <a:rPr lang="en-US" i="1" dirty="0" err="1">
                <a:latin typeface="+mn-lt"/>
                <a:cs typeface="Arial" panose="020B0604020202020204" pitchFamily="34" charset="0"/>
              </a:rPr>
              <a:t>Z</a:t>
            </a:r>
            <a:r>
              <a:rPr lang="en-US" i="1" baseline="-25000" dirty="0" err="1">
                <a:latin typeface="+mn-lt"/>
                <a:cs typeface="Arial" panose="020B0604020202020204" pitchFamily="34" charset="0"/>
              </a:rPr>
              <a:t>t</a:t>
            </a:r>
            <a:r>
              <a:rPr lang="en-US" dirty="0">
                <a:latin typeface="+mn-lt"/>
                <a:cs typeface="Arial" panose="020B0604020202020204" pitchFamily="34" charset="0"/>
              </a:rPr>
              <a:t> variable </a:t>
            </a:r>
            <a:r>
              <a:rPr lang="en-US" dirty="0" smtClean="0">
                <a:latin typeface="+mn-lt"/>
                <a:cs typeface="Arial" panose="020B0604020202020204" pitchFamily="34" charset="0"/>
              </a:rPr>
              <a:t>as IV for food aid.</a:t>
            </a:r>
            <a:endParaRPr lang="en-US" dirty="0">
              <a:latin typeface="+mn-lt"/>
              <a:cs typeface="Arial" panose="020B0604020202020204" pitchFamily="34" charset="0"/>
            </a:endParaRPr>
          </a:p>
          <a:p>
            <a:pPr lvl="0"/>
            <a:r>
              <a:rPr lang="en-US" dirty="0" smtClean="0">
                <a:latin typeface="+mn-lt"/>
                <a:cs typeface="Arial" panose="020B0604020202020204" pitchFamily="34" charset="0"/>
              </a:rPr>
              <a:t> 3. Repeat </a:t>
            </a:r>
            <a:r>
              <a:rPr lang="en-US" dirty="0">
                <a:latin typeface="+mn-lt"/>
                <a:cs typeface="Arial" panose="020B0604020202020204" pitchFamily="34" charset="0"/>
              </a:rPr>
              <a:t>steps 1-2 1,000 times, saving the coefficient estimates on </a:t>
            </a:r>
            <a:r>
              <a:rPr lang="en-US" dirty="0" smtClean="0">
                <a:latin typeface="+mn-lt"/>
                <a:cs typeface="Arial" panose="020B0604020202020204" pitchFamily="34" charset="0"/>
              </a:rPr>
              <a:t> </a:t>
            </a:r>
          </a:p>
          <a:p>
            <a:pPr lvl="0"/>
            <a:r>
              <a:rPr lang="en-US" i="1" dirty="0">
                <a:latin typeface="+mn-lt"/>
                <a:cs typeface="Arial" panose="020B0604020202020204" pitchFamily="34" charset="0"/>
              </a:rPr>
              <a:t> </a:t>
            </a:r>
            <a:r>
              <a:rPr lang="en-US" i="1" dirty="0" smtClean="0">
                <a:latin typeface="+mn-lt"/>
                <a:cs typeface="Arial" panose="020B0604020202020204" pitchFamily="34" charset="0"/>
              </a:rPr>
              <a:t>    </a:t>
            </a:r>
            <a:r>
              <a:rPr lang="en-US" i="1" dirty="0" err="1" smtClean="0">
                <a:latin typeface="+mn-lt"/>
                <a:cs typeface="Arial" panose="020B0604020202020204" pitchFamily="34" charset="0"/>
              </a:rPr>
              <a:t>Z</a:t>
            </a:r>
            <a:r>
              <a:rPr lang="en-US" i="1" baseline="-25000" dirty="0" err="1" smtClean="0">
                <a:latin typeface="+mn-lt"/>
                <a:cs typeface="Arial" panose="020B0604020202020204" pitchFamily="34" charset="0"/>
              </a:rPr>
              <a:t>t</a:t>
            </a:r>
            <a:r>
              <a:rPr lang="en-US" i="1" dirty="0">
                <a:latin typeface="+mn-lt"/>
                <a:cs typeface="Arial" panose="020B0604020202020204" pitchFamily="34" charset="0"/>
              </a:rPr>
              <a:t>,</a:t>
            </a:r>
            <a:r>
              <a:rPr lang="en-US" dirty="0">
                <a:latin typeface="+mn-lt"/>
                <a:cs typeface="Arial" panose="020B0604020202020204" pitchFamily="34" charset="0"/>
              </a:rPr>
              <a:t> the associated </a:t>
            </a:r>
            <a:r>
              <a:rPr lang="en-US" dirty="0" smtClean="0">
                <a:latin typeface="+mn-lt"/>
                <a:cs typeface="Arial" panose="020B0604020202020204" pitchFamily="34" charset="0"/>
              </a:rPr>
              <a:t>p-values, KP </a:t>
            </a:r>
            <a:r>
              <a:rPr lang="en-US" dirty="0" smtClean="0">
                <a:latin typeface="+mn-lt"/>
                <a:cs typeface="Arial" panose="020B0604020202020204" pitchFamily="34" charset="0"/>
              </a:rPr>
              <a:t>F-stat for </a:t>
            </a:r>
            <a:r>
              <a:rPr lang="en-US" dirty="0">
                <a:latin typeface="+mn-lt"/>
                <a:cs typeface="Arial" panose="020B0604020202020204" pitchFamily="34" charset="0"/>
              </a:rPr>
              <a:t>weak instrument </a:t>
            </a:r>
            <a:r>
              <a:rPr lang="en-US" dirty="0" smtClean="0">
                <a:latin typeface="+mn-lt"/>
                <a:cs typeface="Arial" panose="020B0604020202020204" pitchFamily="34" charset="0"/>
              </a:rPr>
              <a:t>tests.</a:t>
            </a:r>
            <a:endParaRPr lang="en-US" dirty="0">
              <a:latin typeface="+mn-lt"/>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Inferential </a:t>
            </a:r>
            <a:r>
              <a:rPr lang="en-US" sz="2800" b="1" dirty="0">
                <a:solidFill>
                  <a:schemeClr val="bg1"/>
                </a:solidFill>
                <a:latin typeface="Arial" panose="020B0604020202020204" pitchFamily="34" charset="0"/>
                <a:cs typeface="Arial" panose="020B0604020202020204" pitchFamily="34" charset="0"/>
              </a:rPr>
              <a:t>problems</a:t>
            </a:r>
          </a:p>
        </p:txBody>
      </p:sp>
      <mc:AlternateContent xmlns:mc="http://schemas.openxmlformats.org/markup-compatibility/2006" xmlns:a14="http://schemas.microsoft.com/office/drawing/2010/main">
        <mc:Choice Requires="a14">
          <p:sp>
            <p:nvSpPr>
              <p:cNvPr id="13" name="TextBox 12"/>
              <p:cNvSpPr txBox="1"/>
              <p:nvPr/>
            </p:nvSpPr>
            <p:spPr>
              <a:xfrm>
                <a:off x="370367" y="1066800"/>
                <a:ext cx="8610600" cy="1569660"/>
              </a:xfrm>
              <a:prstGeom prst="rect">
                <a:avLst/>
              </a:prstGeom>
              <a:noFill/>
            </p:spPr>
            <p:txBody>
              <a:bodyPr wrap="square" rtlCol="0">
                <a:spAutoFit/>
              </a:bodyPr>
              <a:lstStyle/>
              <a:p>
                <a:r>
                  <a:rPr lang="en-US" dirty="0" smtClean="0"/>
                  <a:t>When we estimate the 1</a:t>
                </a:r>
                <a:r>
                  <a:rPr lang="en-US" baseline="30000" dirty="0" smtClean="0"/>
                  <a:t>st</a:t>
                </a:r>
                <a:r>
                  <a:rPr lang="en-US" dirty="0" smtClean="0"/>
                  <a:t> stage relationship, </a:t>
                </a:r>
              </a:p>
              <a:p>
                <a:endParaRPr lang="en-US" dirty="0" smtClean="0"/>
              </a:p>
              <a:p>
                <a:r>
                  <a:rPr lang="en-US" dirty="0" smtClean="0"/>
                  <a:t>			</a:t>
                </a:r>
                <a14:m>
                  <m:oMath xmlns:m="http://schemas.openxmlformats.org/officeDocument/2006/math">
                    <m:r>
                      <a:rPr lang="en-US" i="1">
                        <a:latin typeface="Cambria Math" panose="02040503050406030204" pitchFamily="18" charset="0"/>
                      </a:rPr>
                      <m:t>𝐴𝑖</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𝑖𝑡</m:t>
                        </m:r>
                      </m:sub>
                    </m:sSub>
                    <m:r>
                      <a:rPr lang="en-US" i="1">
                        <a:latin typeface="Cambria Math" panose="02040503050406030204" pitchFamily="18" charset="0"/>
                      </a:rPr>
                      <m:t>=</m:t>
                    </m:r>
                    <m:r>
                      <a:rPr lang="en-US" i="1">
                        <a:latin typeface="Cambria Math" panose="02040503050406030204" pitchFamily="18" charset="0"/>
                      </a:rPr>
                      <m:t>𝜋</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𝑖𝑡</m:t>
                        </m:r>
                      </m:sub>
                    </m:sSub>
                  </m:oMath>
                </a14:m>
                <a:r>
                  <a:rPr lang="en-US" dirty="0"/>
                  <a:t>					      </a:t>
                </a:r>
                <a:endParaRPr lang="en-US"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370367" y="1066800"/>
                <a:ext cx="8610600" cy="1569660"/>
              </a:xfrm>
              <a:prstGeom prst="rect">
                <a:avLst/>
              </a:prstGeom>
              <a:blipFill>
                <a:blip r:embed="rId2"/>
                <a:stretch>
                  <a:fillRect l="-1133" t="-3113"/>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4103628" y="2819399"/>
            <a:ext cx="4873796" cy="3559701"/>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06819" y="2593449"/>
                <a:ext cx="3879590" cy="3785652"/>
              </a:xfrm>
              <a:prstGeom prst="rect">
                <a:avLst/>
              </a:prstGeom>
              <a:noFill/>
            </p:spPr>
            <p:txBody>
              <a:bodyPr wrap="square" rtlCol="0">
                <a:spAutoFit/>
              </a:bodyPr>
              <a:lstStyle/>
              <a:p>
                <a:r>
                  <a:rPr lang="en-US" dirty="0"/>
                  <a:t>By </a:t>
                </a:r>
                <a:r>
                  <a:rPr lang="en-US" dirty="0" smtClean="0"/>
                  <a:t>construction, </a:t>
                </a:r>
                <a:r>
                  <a:rPr lang="en-US" dirty="0" err="1"/>
                  <a:t>Z</a:t>
                </a:r>
                <a:r>
                  <a:rPr lang="en-US" baseline="-25000" dirty="0" err="1"/>
                  <a:t>t</a:t>
                </a:r>
                <a:r>
                  <a:rPr lang="en-US" dirty="0"/>
                  <a:t> is uncorrelated with </a:t>
                </a:r>
                <a:r>
                  <a:rPr lang="en-US" i="1" dirty="0" err="1"/>
                  <a:t>Aid</a:t>
                </a:r>
                <a:r>
                  <a:rPr lang="en-US" i="1" baseline="-25000" dirty="0" err="1"/>
                  <a:t>it</a:t>
                </a:r>
                <a:r>
                  <a:rPr lang="en-US" dirty="0"/>
                  <a:t>, i.e., E(</a:t>
                </a:r>
                <a14:m>
                  <m:oMath xmlns:m="http://schemas.openxmlformats.org/officeDocument/2006/math">
                    <m:r>
                      <a:rPr lang="en-US" i="1">
                        <a:latin typeface="Cambria Math" panose="02040503050406030204" pitchFamily="18" charset="0"/>
                      </a:rPr>
                      <m:t>𝜋</m:t>
                    </m:r>
                    <m:r>
                      <a:rPr lang="en-US" i="1">
                        <a:latin typeface="Cambria Math" panose="02040503050406030204" pitchFamily="18" charset="0"/>
                      </a:rPr>
                      <m:t>)</m:t>
                    </m:r>
                  </m:oMath>
                </a14:m>
                <a:r>
                  <a:rPr lang="en-US" dirty="0"/>
                  <a:t>= 0. But as established by Yule (1926), </a:t>
                </a:r>
                <a14:m>
                  <m:oMath xmlns:m="http://schemas.openxmlformats.org/officeDocument/2006/math">
                    <m:r>
                      <a:rPr lang="en-US" i="1">
                        <a:latin typeface="Cambria Math" panose="02040503050406030204" pitchFamily="18" charset="0"/>
                      </a:rPr>
                      <m:t>𝜋</m:t>
                    </m:r>
                  </m:oMath>
                </a14:m>
                <a:r>
                  <a:rPr lang="en-US" dirty="0">
                    <a:latin typeface="Arial" panose="020B0604020202020204" pitchFamily="34" charset="0"/>
                    <a:cs typeface="Arial" panose="020B0604020202020204" pitchFamily="34" charset="0"/>
                  </a:rPr>
                  <a:t> </a:t>
                </a:r>
                <a:r>
                  <a:rPr lang="en-US" dirty="0"/>
                  <a:t>exhibits a multi-modal </a:t>
                </a:r>
                <a:r>
                  <a:rPr lang="en-US" dirty="0" err="1"/>
                  <a:t>dist’n</a:t>
                </a:r>
                <a:r>
                  <a:rPr lang="en-US" dirty="0"/>
                  <a:t>. So 1</a:t>
                </a:r>
                <a:r>
                  <a:rPr lang="en-US" baseline="30000" dirty="0"/>
                  <a:t>st</a:t>
                </a:r>
                <a:r>
                  <a:rPr lang="en-US" dirty="0"/>
                  <a:t> stage is unbiased, but will over-reject the irrelevant IV null. This is the spurious regression </a:t>
                </a:r>
                <a:r>
                  <a:rPr lang="en-US" dirty="0" smtClean="0"/>
                  <a:t>problem in time series econometrics.</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06819" y="2593449"/>
                <a:ext cx="3879590" cy="3785652"/>
              </a:xfrm>
              <a:prstGeom prst="rect">
                <a:avLst/>
              </a:prstGeom>
              <a:blipFill>
                <a:blip r:embed="rId4"/>
                <a:stretch>
                  <a:fillRect l="-2355" t="-1288" b="-2738"/>
                </a:stretch>
              </a:blipFill>
            </p:spPr>
            <p:txBody>
              <a:bodyPr/>
              <a:lstStyle/>
              <a:p>
                <a:r>
                  <a:rPr lang="en-US">
                    <a:noFill/>
                  </a:rPr>
                  <a:t> </a:t>
                </a:r>
              </a:p>
            </p:txBody>
          </p:sp>
        </mc:Fallback>
      </mc:AlternateContent>
    </p:spTree>
    <p:extLst>
      <p:ext uri="{BB962C8B-B14F-4D97-AF65-F5344CB8AC3E}">
        <p14:creationId xmlns:p14="http://schemas.microsoft.com/office/powerpoint/2010/main" val="3958905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Motivation</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6147" name="TextBox 1"/>
          <p:cNvSpPr txBox="1">
            <a:spLocks noChangeArrowheads="1"/>
          </p:cNvSpPr>
          <p:nvPr/>
        </p:nvSpPr>
        <p:spPr bwMode="auto">
          <a:xfrm>
            <a:off x="381000" y="1487888"/>
            <a:ext cx="8763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sz="2000" dirty="0" smtClean="0">
                <a:latin typeface="+mn-lt"/>
                <a:cs typeface="Arial" panose="020B0604020202020204" pitchFamily="34" charset="0"/>
              </a:rPr>
              <a:t>Identifying the causes of conflict is a social science question of 1</a:t>
            </a:r>
            <a:r>
              <a:rPr lang="en-US" sz="2000" baseline="30000" dirty="0" smtClean="0">
                <a:latin typeface="+mn-lt"/>
                <a:cs typeface="Arial" panose="020B0604020202020204" pitchFamily="34" charset="0"/>
              </a:rPr>
              <a:t>st</a:t>
            </a:r>
            <a:r>
              <a:rPr lang="en-US" sz="2000" dirty="0" smtClean="0">
                <a:latin typeface="+mn-lt"/>
                <a:cs typeface="Arial" panose="020B0604020202020204" pitchFamily="34" charset="0"/>
              </a:rPr>
              <a:t> order importance. But clean ID of </a:t>
            </a:r>
            <a:r>
              <a:rPr lang="en-US" sz="2000" dirty="0">
                <a:latin typeface="+mn-lt"/>
                <a:cs typeface="Arial" panose="020B0604020202020204" pitchFamily="34" charset="0"/>
              </a:rPr>
              <a:t>causal mechanisms, even of just reduced form relationships, </a:t>
            </a:r>
            <a:r>
              <a:rPr lang="en-US" sz="2000" dirty="0" smtClean="0">
                <a:latin typeface="+mn-lt"/>
                <a:cs typeface="Arial" panose="020B0604020202020204" pitchFamily="34" charset="0"/>
              </a:rPr>
              <a:t>is a challenge. </a:t>
            </a:r>
          </a:p>
          <a:p>
            <a:pPr>
              <a:spcBef>
                <a:spcPct val="0"/>
              </a:spcBef>
              <a:buFontTx/>
              <a:buNone/>
            </a:pPr>
            <a:endParaRPr lang="en-US" sz="2000" dirty="0">
              <a:latin typeface="+mn-lt"/>
              <a:cs typeface="Arial" panose="020B0604020202020204" pitchFamily="34" charset="0"/>
            </a:endParaRPr>
          </a:p>
          <a:p>
            <a:pPr>
              <a:spcBef>
                <a:spcPct val="0"/>
              </a:spcBef>
              <a:buFontTx/>
              <a:buNone/>
            </a:pPr>
            <a:endParaRPr lang="en-US" sz="2000" dirty="0" smtClean="0">
              <a:latin typeface="+mn-lt"/>
              <a:cs typeface="Arial" panose="020B0604020202020204" pitchFamily="34" charset="0"/>
            </a:endParaRPr>
          </a:p>
          <a:p>
            <a:pPr>
              <a:spcBef>
                <a:spcPct val="0"/>
              </a:spcBef>
              <a:buFontTx/>
              <a:buNone/>
            </a:pPr>
            <a:endParaRPr lang="en-US" sz="2000" dirty="0">
              <a:latin typeface="+mn-lt"/>
              <a:cs typeface="Arial" panose="020B0604020202020204" pitchFamily="34" charset="0"/>
            </a:endParaRPr>
          </a:p>
          <a:p>
            <a:pPr>
              <a:spcBef>
                <a:spcPct val="0"/>
              </a:spcBef>
              <a:buFontTx/>
              <a:buNone/>
            </a:pPr>
            <a:endParaRPr lang="en-US" sz="2000" dirty="0" smtClean="0">
              <a:latin typeface="+mn-lt"/>
              <a:cs typeface="Arial" panose="020B0604020202020204" pitchFamily="34" charset="0"/>
            </a:endParaRPr>
          </a:p>
          <a:p>
            <a:pPr>
              <a:spcBef>
                <a:spcPct val="0"/>
              </a:spcBef>
              <a:buFontTx/>
              <a:buNone/>
            </a:pPr>
            <a:endParaRPr lang="en-US" sz="2000" dirty="0">
              <a:latin typeface="+mn-lt"/>
              <a:cs typeface="Arial" panose="020B0604020202020204" pitchFamily="34" charset="0"/>
            </a:endParaRPr>
          </a:p>
          <a:p>
            <a:pPr>
              <a:spcBef>
                <a:spcPct val="0"/>
              </a:spcBef>
              <a:buFontTx/>
              <a:buNone/>
            </a:pPr>
            <a:r>
              <a:rPr lang="en-US" sz="2000" dirty="0" smtClean="0">
                <a:latin typeface="+mn-lt"/>
                <a:cs typeface="Arial" panose="020B0604020202020204" pitchFamily="34" charset="0"/>
              </a:rPr>
              <a:t>Recent systematic </a:t>
            </a:r>
            <a:r>
              <a:rPr lang="en-US" sz="2000" dirty="0">
                <a:latin typeface="+mn-lt"/>
                <a:cs typeface="Arial" panose="020B0604020202020204" pitchFamily="34" charset="0"/>
              </a:rPr>
              <a:t>review </a:t>
            </a:r>
            <a:r>
              <a:rPr lang="en-US" sz="2000" dirty="0" smtClean="0">
                <a:latin typeface="+mn-lt"/>
                <a:cs typeface="Arial" panose="020B0604020202020204" pitchFamily="34" charset="0"/>
              </a:rPr>
              <a:t>found </a:t>
            </a:r>
            <a:r>
              <a:rPr lang="en-US" sz="2000" b="1" dirty="0" smtClean="0">
                <a:latin typeface="+mn-lt"/>
                <a:cs typeface="Arial" panose="020B0604020202020204" pitchFamily="34" charset="0"/>
              </a:rPr>
              <a:t>9,413</a:t>
            </a:r>
            <a:r>
              <a:rPr lang="en-US" sz="2000" dirty="0" smtClean="0">
                <a:latin typeface="+mn-lt"/>
                <a:cs typeface="Arial" panose="020B0604020202020204" pitchFamily="34" charset="0"/>
              </a:rPr>
              <a:t> </a:t>
            </a:r>
            <a:r>
              <a:rPr lang="en-US" sz="2000" dirty="0">
                <a:latin typeface="+mn-lt"/>
                <a:cs typeface="Arial" panose="020B0604020202020204" pitchFamily="34" charset="0"/>
              </a:rPr>
              <a:t>relevant </a:t>
            </a:r>
            <a:r>
              <a:rPr lang="en-US" sz="2000" dirty="0" smtClean="0">
                <a:latin typeface="+mn-lt"/>
                <a:cs typeface="Arial" panose="020B0604020202020204" pitchFamily="34" charset="0"/>
              </a:rPr>
              <a:t>studies.</a:t>
            </a:r>
          </a:p>
          <a:p>
            <a:pPr>
              <a:spcBef>
                <a:spcPct val="0"/>
              </a:spcBef>
              <a:buFontTx/>
              <a:buNone/>
            </a:pPr>
            <a:r>
              <a:rPr lang="en-US" sz="2000" dirty="0" smtClean="0">
                <a:latin typeface="+mn-lt"/>
                <a:cs typeface="Arial" panose="020B0604020202020204" pitchFamily="34" charset="0"/>
              </a:rPr>
              <a:t>-    Only </a:t>
            </a:r>
            <a:r>
              <a:rPr lang="en-US" sz="2000" b="1" dirty="0">
                <a:latin typeface="+mn-lt"/>
                <a:cs typeface="Arial" panose="020B0604020202020204" pitchFamily="34" charset="0"/>
              </a:rPr>
              <a:t>19</a:t>
            </a:r>
            <a:r>
              <a:rPr lang="en-US" sz="2000" dirty="0">
                <a:latin typeface="+mn-lt"/>
                <a:cs typeface="Arial" panose="020B0604020202020204" pitchFamily="34" charset="0"/>
              </a:rPr>
              <a:t> offered even a plausible causal identification </a:t>
            </a:r>
            <a:r>
              <a:rPr lang="en-US" sz="2000" dirty="0" smtClean="0">
                <a:latin typeface="+mn-lt"/>
                <a:cs typeface="Arial" panose="020B0604020202020204" pitchFamily="34" charset="0"/>
              </a:rPr>
              <a:t>strategy</a:t>
            </a:r>
            <a:r>
              <a:rPr lang="en-US" sz="2000" dirty="0" smtClean="0">
                <a:latin typeface="+mn-lt"/>
                <a:cs typeface="Arial" panose="020B0604020202020204" pitchFamily="34" charset="0"/>
              </a:rPr>
              <a:t>.   </a:t>
            </a:r>
          </a:p>
          <a:p>
            <a:pPr marL="342900" indent="-342900">
              <a:spcBef>
                <a:spcPct val="0"/>
              </a:spcBef>
              <a:buFontTx/>
              <a:buChar char="-"/>
            </a:pPr>
            <a:r>
              <a:rPr lang="en-US" sz="2000" dirty="0" smtClean="0">
                <a:latin typeface="+mn-lt"/>
                <a:cs typeface="Arial" panose="020B0604020202020204" pitchFamily="34" charset="0"/>
              </a:rPr>
              <a:t>Only </a:t>
            </a:r>
            <a:r>
              <a:rPr lang="en-US" sz="2000" b="1" dirty="0">
                <a:latin typeface="+mn-lt"/>
                <a:cs typeface="Arial" panose="020B0604020202020204" pitchFamily="34" charset="0"/>
              </a:rPr>
              <a:t>5</a:t>
            </a:r>
            <a:r>
              <a:rPr lang="en-US" sz="2000" dirty="0">
                <a:latin typeface="+mn-lt"/>
                <a:cs typeface="Arial" panose="020B0604020202020204" pitchFamily="34" charset="0"/>
              </a:rPr>
              <a:t> </a:t>
            </a:r>
            <a:r>
              <a:rPr lang="en-US" sz="2000" dirty="0" smtClean="0">
                <a:latin typeface="+mn-lt"/>
                <a:cs typeface="Arial" panose="020B0604020202020204" pitchFamily="34" charset="0"/>
              </a:rPr>
              <a:t>address </a:t>
            </a:r>
            <a:r>
              <a:rPr lang="en-US" sz="2000" dirty="0">
                <a:latin typeface="+mn-lt"/>
                <a:cs typeface="Arial" panose="020B0604020202020204" pitchFamily="34" charset="0"/>
              </a:rPr>
              <a:t>conflict in multiple countries over time using panel data, making </a:t>
            </a:r>
            <a:endParaRPr lang="en-US" sz="2000" dirty="0" smtClean="0">
              <a:latin typeface="+mn-lt"/>
              <a:cs typeface="Arial" panose="020B0604020202020204" pitchFamily="34" charset="0"/>
            </a:endParaRPr>
          </a:p>
          <a:p>
            <a:pPr>
              <a:spcBef>
                <a:spcPct val="0"/>
              </a:spcBef>
              <a:buNone/>
            </a:pPr>
            <a:r>
              <a:rPr lang="en-US" sz="2000" dirty="0">
                <a:latin typeface="+mn-lt"/>
                <a:cs typeface="Arial" panose="020B0604020202020204" pitchFamily="34" charset="0"/>
              </a:rPr>
              <a:t> </a:t>
            </a:r>
            <a:r>
              <a:rPr lang="en-US" sz="2000" dirty="0" smtClean="0">
                <a:latin typeface="+mn-lt"/>
                <a:cs typeface="Arial" panose="020B0604020202020204" pitchFamily="34" charset="0"/>
              </a:rPr>
              <a:t>     </a:t>
            </a:r>
            <a:r>
              <a:rPr lang="en-US" sz="2000" dirty="0" smtClean="0">
                <a:latin typeface="+mn-lt"/>
                <a:cs typeface="Arial" panose="020B0604020202020204" pitchFamily="34" charset="0"/>
              </a:rPr>
              <a:t>external </a:t>
            </a:r>
            <a:r>
              <a:rPr lang="en-US" sz="2000" dirty="0" smtClean="0">
                <a:latin typeface="+mn-lt"/>
                <a:cs typeface="Arial" panose="020B0604020202020204" pitchFamily="34" charset="0"/>
              </a:rPr>
              <a:t>validity plausible. </a:t>
            </a:r>
          </a:p>
          <a:p>
            <a:pPr>
              <a:spcBef>
                <a:spcPct val="0"/>
              </a:spcBef>
              <a:buFontTx/>
              <a:buNone/>
            </a:pPr>
            <a:endParaRPr lang="en-US" sz="2000" dirty="0">
              <a:latin typeface="+mn-lt"/>
              <a:cs typeface="Arial" panose="020B0604020202020204" pitchFamily="34" charset="0"/>
            </a:endParaRPr>
          </a:p>
          <a:p>
            <a:pPr>
              <a:spcBef>
                <a:spcPct val="0"/>
              </a:spcBef>
              <a:buFontTx/>
              <a:buNone/>
            </a:pPr>
            <a:r>
              <a:rPr lang="en-US" sz="2000" dirty="0" smtClean="0">
                <a:latin typeface="+mn-lt"/>
                <a:cs typeface="Arial" panose="020B0604020202020204" pitchFamily="34" charset="0"/>
              </a:rPr>
              <a:t>These </a:t>
            </a:r>
            <a:r>
              <a:rPr lang="en-US" sz="2000" dirty="0" smtClean="0">
                <a:latin typeface="+mn-lt"/>
                <a:cs typeface="Arial" panose="020B0604020202020204" pitchFamily="34" charset="0"/>
              </a:rPr>
              <a:t>panel IV studies are widely considered </a:t>
            </a:r>
            <a:r>
              <a:rPr lang="en-US" sz="2000" dirty="0" smtClean="0">
                <a:latin typeface="+mn-lt"/>
                <a:cs typeface="Arial" panose="020B0604020202020204" pitchFamily="34" charset="0"/>
              </a:rPr>
              <a:t>the state-of-the-art. But are they? </a:t>
            </a:r>
            <a:endParaRPr lang="en-US" altLang="en-US" sz="2000" dirty="0">
              <a:latin typeface="+mn-lt"/>
              <a:cs typeface="Arial" panose="020B0604020202020204" pitchFamily="34" charset="0"/>
            </a:endParaRPr>
          </a:p>
        </p:txBody>
      </p:sp>
      <p:sp>
        <p:nvSpPr>
          <p:cNvPr id="8" name="TextBox 7"/>
          <p:cNvSpPr txBox="1"/>
          <p:nvPr/>
        </p:nvSpPr>
        <p:spPr>
          <a:xfrm>
            <a:off x="5715000" y="2286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Background</a:t>
            </a:r>
          </a:p>
        </p:txBody>
      </p:sp>
      <p:grpSp>
        <p:nvGrpSpPr>
          <p:cNvPr id="7" name="Group 6"/>
          <p:cNvGrpSpPr/>
          <p:nvPr/>
        </p:nvGrpSpPr>
        <p:grpSpPr>
          <a:xfrm>
            <a:off x="1562100" y="2590800"/>
            <a:ext cx="5867400" cy="1219200"/>
            <a:chOff x="-1314450" y="3733799"/>
            <a:chExt cx="11830050" cy="2143125"/>
          </a:xfrm>
        </p:grpSpPr>
        <p:pic>
          <p:nvPicPr>
            <p:cNvPr id="2" name="Picture 1"/>
            <p:cNvPicPr>
              <a:picLocks noChangeAspect="1"/>
            </p:cNvPicPr>
            <p:nvPr/>
          </p:nvPicPr>
          <p:blipFill rotWithShape="1">
            <a:blip r:embed="rId3"/>
            <a:srcRect l="1" t="56226" r="-486"/>
            <a:stretch/>
          </p:blipFill>
          <p:spPr>
            <a:xfrm>
              <a:off x="-1314450" y="3733799"/>
              <a:ext cx="11830050" cy="2143125"/>
            </a:xfrm>
            <a:prstGeom prst="rect">
              <a:avLst/>
            </a:prstGeom>
          </p:spPr>
        </p:pic>
        <p:pic>
          <p:nvPicPr>
            <p:cNvPr id="6" name="Picture 5"/>
            <p:cNvPicPr>
              <a:picLocks noChangeAspect="1"/>
            </p:cNvPicPr>
            <p:nvPr/>
          </p:nvPicPr>
          <p:blipFill>
            <a:blip r:embed="rId4"/>
            <a:stretch>
              <a:fillRect/>
            </a:stretch>
          </p:blipFill>
          <p:spPr>
            <a:xfrm>
              <a:off x="-1219200" y="5049958"/>
              <a:ext cx="3581400" cy="285750"/>
            </a:xfrm>
            <a:prstGeom prst="rect">
              <a:avLst/>
            </a:prstGeom>
          </p:spPr>
        </p:pic>
      </p:grpSp>
    </p:spTree>
    <p:extLst>
      <p:ext uri="{BB962C8B-B14F-4D97-AF65-F5344CB8AC3E}">
        <p14:creationId xmlns:p14="http://schemas.microsoft.com/office/powerpoint/2010/main" val="1383098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Inferential </a:t>
            </a:r>
            <a:r>
              <a:rPr lang="en-US" sz="2800" b="1" dirty="0">
                <a:solidFill>
                  <a:schemeClr val="bg1"/>
                </a:solidFill>
                <a:latin typeface="Arial" panose="020B0604020202020204" pitchFamily="34" charset="0"/>
                <a:cs typeface="Arial" panose="020B0604020202020204" pitchFamily="34" charset="0"/>
              </a:rPr>
              <a:t>problems</a:t>
            </a:r>
          </a:p>
        </p:txBody>
      </p:sp>
      <mc:AlternateContent xmlns:mc="http://schemas.openxmlformats.org/markup-compatibility/2006" xmlns:a14="http://schemas.microsoft.com/office/drawing/2010/main">
        <mc:Choice Requires="a14">
          <p:sp>
            <p:nvSpPr>
              <p:cNvPr id="13" name="TextBox 12"/>
              <p:cNvSpPr txBox="1"/>
              <p:nvPr/>
            </p:nvSpPr>
            <p:spPr>
              <a:xfrm>
                <a:off x="370367" y="1066800"/>
                <a:ext cx="8610600" cy="2308324"/>
              </a:xfrm>
              <a:prstGeom prst="rect">
                <a:avLst/>
              </a:prstGeom>
              <a:noFill/>
            </p:spPr>
            <p:txBody>
              <a:bodyPr wrap="square" rtlCol="0">
                <a:spAutoFit/>
              </a:bodyPr>
              <a:lstStyle/>
              <a:p>
                <a:r>
                  <a:rPr lang="en-US" dirty="0" smtClean="0"/>
                  <a:t>The same occurs in the reduced form regression: </a:t>
                </a:r>
              </a:p>
              <a:p>
                <a:endParaRPr lang="en-US" dirty="0" smtClean="0"/>
              </a:p>
              <a:p>
                <a:r>
                  <a:rPr lang="en-US" dirty="0" smtClean="0"/>
                  <a:t>		</a:t>
                </a:r>
                <a14:m>
                  <m:oMath xmlns:m="http://schemas.openxmlformats.org/officeDocument/2006/math">
                    <m:r>
                      <a:rPr lang="en-US" i="1">
                        <a:latin typeface="Cambria Math" panose="02040503050406030204" pitchFamily="18" charset="0"/>
                      </a:rPr>
                      <m:t>𝐶𝑜𝑛𝑓𝑙𝑖𝑐</m:t>
                    </m:r>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it</m:t>
                        </m:r>
                      </m:sub>
                    </m:sSub>
                    <m:r>
                      <a:rPr lang="en-US" i="1">
                        <a:latin typeface="Cambria Math" panose="02040503050406030204" pitchFamily="18" charset="0"/>
                      </a:rPr>
                      <m:t>=</m:t>
                    </m:r>
                    <m:r>
                      <a:rPr lang="en-US" i="1">
                        <a:latin typeface="Cambria Math" panose="02040503050406030204" pitchFamily="18" charset="0"/>
                      </a:rPr>
                      <m:t>𝛾</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𝑖𝑡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𝑖𝑡</m:t>
                        </m:r>
                      </m:sub>
                    </m:sSub>
                  </m:oMath>
                </a14:m>
                <a:r>
                  <a:rPr lang="en-US" dirty="0"/>
                  <a:t>	</a:t>
                </a:r>
                <a:endParaRPr lang="en-US" dirty="0" smtClean="0"/>
              </a:p>
              <a:p>
                <a:r>
                  <a:rPr lang="en-US" dirty="0"/>
                  <a:t>			      </a:t>
                </a:r>
                <a:endParaRPr lang="en-US" dirty="0" smtClean="0"/>
              </a:p>
              <a:p>
                <a:r>
                  <a:rPr lang="en-US" dirty="0" smtClean="0"/>
                  <a:t>By construction </a:t>
                </a:r>
                <a:r>
                  <a:rPr lang="en-US" dirty="0" err="1" smtClean="0"/>
                  <a:t>Z</a:t>
                </a:r>
                <a:r>
                  <a:rPr lang="en-US" baseline="-25000" dirty="0" err="1" smtClean="0"/>
                  <a:t>t</a:t>
                </a:r>
                <a:r>
                  <a:rPr lang="en-US" dirty="0" smtClean="0"/>
                  <a:t> is </a:t>
                </a:r>
                <a:r>
                  <a:rPr lang="en-US" dirty="0"/>
                  <a:t>uncorrelated with </a:t>
                </a:r>
                <a:r>
                  <a:rPr lang="en-US" i="1" dirty="0" err="1" smtClean="0"/>
                  <a:t>Conflict</a:t>
                </a:r>
                <a:r>
                  <a:rPr lang="en-US" i="1" baseline="-25000" dirty="0" err="1" smtClean="0"/>
                  <a:t>it</a:t>
                </a:r>
                <a:r>
                  <a:rPr lang="en-US" dirty="0"/>
                  <a:t>, i.e., E(</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m:t>
                    </m:r>
                  </m:oMath>
                </a14:m>
                <a:r>
                  <a:rPr lang="en-US" dirty="0"/>
                  <a:t>= 0</a:t>
                </a:r>
                <a:r>
                  <a:rPr lang="en-US" dirty="0" smtClean="0"/>
                  <a:t>. But </a:t>
                </a:r>
                <a14:m>
                  <m:oMath xmlns:m="http://schemas.openxmlformats.org/officeDocument/2006/math">
                    <m:r>
                      <a:rPr lang="en-US" i="1">
                        <a:latin typeface="Cambria Math" panose="02040503050406030204" pitchFamily="18" charset="0"/>
                      </a:rPr>
                      <m:t>𝛾</m:t>
                    </m:r>
                  </m:oMath>
                </a14:m>
                <a:r>
                  <a:rPr lang="en-US" dirty="0" smtClean="0">
                    <a:latin typeface="Arial" panose="020B0604020202020204" pitchFamily="34" charset="0"/>
                    <a:cs typeface="Arial" panose="020B0604020202020204" pitchFamily="34" charset="0"/>
                  </a:rPr>
                  <a:t> </a:t>
                </a:r>
                <a:r>
                  <a:rPr lang="en-US" dirty="0" smtClean="0"/>
                  <a:t>also exhibits an unbiased, </a:t>
                </a:r>
                <a:r>
                  <a:rPr lang="en-US" dirty="0"/>
                  <a:t>multi-modal </a:t>
                </a:r>
                <a:r>
                  <a:rPr lang="en-US" dirty="0" err="1" smtClean="0"/>
                  <a:t>dist’n</a:t>
                </a:r>
                <a:r>
                  <a:rPr lang="en-US" dirty="0" smtClean="0"/>
                  <a:t>. </a:t>
                </a:r>
                <a:endParaRPr lang="en-US"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70367" y="1066800"/>
                <a:ext cx="8610600" cy="2308324"/>
              </a:xfrm>
              <a:prstGeom prst="rect">
                <a:avLst/>
              </a:prstGeom>
              <a:blipFill>
                <a:blip r:embed="rId2"/>
                <a:stretch>
                  <a:fillRect l="-1133" t="-2111" b="-5013"/>
                </a:stretch>
              </a:blipFill>
            </p:spPr>
            <p:txBody>
              <a:bodyPr/>
              <a:lstStyle/>
              <a:p>
                <a:r>
                  <a:rPr lang="en-US">
                    <a:noFill/>
                  </a:rPr>
                  <a:t> </a:t>
                </a:r>
              </a:p>
            </p:txBody>
          </p:sp>
        </mc:Fallback>
      </mc:AlternateContent>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375124"/>
            <a:ext cx="4495800" cy="3559592"/>
          </a:xfrm>
          <a:prstGeom prst="rect">
            <a:avLst/>
          </a:prstGeom>
          <a:noFill/>
          <a:ln>
            <a:noFill/>
          </a:ln>
        </p:spPr>
      </p:pic>
    </p:spTree>
    <p:extLst>
      <p:ext uri="{BB962C8B-B14F-4D97-AF65-F5344CB8AC3E}">
        <p14:creationId xmlns:p14="http://schemas.microsoft.com/office/powerpoint/2010/main" val="2227579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312" y="3377478"/>
            <a:ext cx="4868688" cy="35537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Inferential </a:t>
            </a:r>
            <a:r>
              <a:rPr lang="en-US" sz="2800" b="1" dirty="0">
                <a:solidFill>
                  <a:schemeClr val="bg1"/>
                </a:solidFill>
                <a:latin typeface="Arial" panose="020B0604020202020204" pitchFamily="34" charset="0"/>
                <a:cs typeface="Arial" panose="020B0604020202020204" pitchFamily="34" charset="0"/>
              </a:rPr>
              <a:t>problems</a:t>
            </a:r>
          </a:p>
        </p:txBody>
      </p:sp>
      <p:sp>
        <p:nvSpPr>
          <p:cNvPr id="13" name="TextBox 12"/>
          <p:cNvSpPr txBox="1"/>
          <p:nvPr/>
        </p:nvSpPr>
        <p:spPr>
          <a:xfrm>
            <a:off x="370367" y="1066800"/>
            <a:ext cx="8610600" cy="2677656"/>
          </a:xfrm>
          <a:prstGeom prst="rect">
            <a:avLst/>
          </a:prstGeom>
          <a:noFill/>
        </p:spPr>
        <p:txBody>
          <a:bodyPr wrap="square" rtlCol="0">
            <a:spAutoFit/>
          </a:bodyPr>
          <a:lstStyle/>
          <a:p>
            <a:r>
              <a:rPr lang="en-US" dirty="0" smtClean="0"/>
              <a:t>But the unbiasedness of the single regressions does not carry over to the IV estimate because the common cycling leads to positive correlation in the 1</a:t>
            </a:r>
            <a:r>
              <a:rPr lang="en-US" baseline="30000" dirty="0" smtClean="0"/>
              <a:t>st</a:t>
            </a:r>
            <a:r>
              <a:rPr lang="en-US" dirty="0" smtClean="0"/>
              <a:t> stage and reduced form parameter estimates.</a:t>
            </a:r>
          </a:p>
          <a:p>
            <a:endParaRPr lang="en-US" dirty="0"/>
          </a:p>
          <a:p>
            <a:endParaRPr lang="en-US" dirty="0" smtClean="0"/>
          </a:p>
          <a:p>
            <a:endParaRPr lang="en-US" dirty="0" smtClean="0"/>
          </a:p>
          <a:p>
            <a:r>
              <a:rPr lang="en-US" dirty="0" smtClean="0"/>
              <a:t>		</a:t>
            </a:r>
            <a:endParaRPr lang="en-US" dirty="0">
              <a:latin typeface="Arial" panose="020B0604020202020204" pitchFamily="34" charset="0"/>
              <a:cs typeface="Arial" panose="020B0604020202020204" pitchFamily="34" charset="0"/>
            </a:endParaRPr>
          </a:p>
        </p:txBody>
      </p:sp>
      <p:pic>
        <p:nvPicPr>
          <p:cNvPr id="6146"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77479"/>
            <a:ext cx="4346280" cy="3182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4049" y="3005792"/>
            <a:ext cx="87206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85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8588"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smtClean="0">
                <a:ln>
                  <a:noFill/>
                </a:ln>
                <a:solidFill>
                  <a:schemeClr val="tx1"/>
                </a:solidFill>
                <a:effectLst/>
                <a:ea typeface="Calisto MT" panose="02040603050505030304" pitchFamily="18" charset="0"/>
                <a:cs typeface="Arial" panose="020B0604020202020204" pitchFamily="34" charset="0"/>
              </a:rPr>
              <a:t> </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2SLS coefficient estimate distribution   	   Reduced form vs. 1</a:t>
            </a:r>
            <a:r>
              <a:rPr kumimoji="0" lang="en-US" altLang="en-US" sz="2000" b="0" u="none" strike="noStrike" cap="none" normalizeH="0" baseline="30000" dirty="0" smtClean="0">
                <a:ln>
                  <a:noFill/>
                </a:ln>
                <a:solidFill>
                  <a:schemeClr val="tx1"/>
                </a:solidFill>
                <a:effectLst/>
                <a:latin typeface="+mn-lt"/>
                <a:ea typeface="Calisto MT" panose="02040603050505030304" pitchFamily="18" charset="0"/>
                <a:cs typeface="Arial" panose="020B0604020202020204" pitchFamily="34" charset="0"/>
              </a:rPr>
              <a:t>st</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 stage estimates</a:t>
            </a:r>
            <a:endParaRPr kumimoji="0" lang="en-US" altLang="en-US" sz="2000" b="0" u="none" strike="noStrike" cap="none" normalizeH="0" baseline="0" dirty="0" smtClean="0">
              <a:ln>
                <a:noFill/>
              </a:ln>
              <a:solidFill>
                <a:schemeClr val="tx1"/>
              </a:solidFill>
              <a:effectLst/>
              <a:latin typeface="+mn-lt"/>
              <a:cs typeface="Arial" panose="020B0604020202020204" pitchFamily="34" charset="0"/>
            </a:endParaRPr>
          </a:p>
          <a:p>
            <a:pPr marL="0" marR="0" lvl="0" indent="128588" algn="l" defTabSz="914400" rtl="0" eaLnBrk="0" fontAlgn="base" latinLnBrk="0" hangingPunct="0">
              <a:lnSpc>
                <a:spcPct val="100000"/>
              </a:lnSpc>
              <a:spcBef>
                <a:spcPct val="0"/>
              </a:spcBef>
              <a:spcAft>
                <a:spcPct val="0"/>
              </a:spcAft>
              <a:buClrTx/>
              <a:buSzTx/>
              <a:buFontTx/>
              <a:buNone/>
              <a:tabLst/>
            </a:pPr>
            <a:endParaRPr kumimoji="0" lang="en-US" altLang="en-US" sz="2000" b="0" u="none" strike="noStrike" cap="none" normalizeH="0" baseline="0" dirty="0" smtClean="0">
              <a:ln>
                <a:noFill/>
              </a:ln>
              <a:solidFill>
                <a:schemeClr val="tx1"/>
              </a:solidFill>
              <a:effectLst/>
              <a:latin typeface="+mn-lt"/>
              <a:cs typeface="Arial" panose="020B0604020202020204" pitchFamily="34" charset="0"/>
            </a:endParaRPr>
          </a:p>
        </p:txBody>
      </p:sp>
    </p:spTree>
    <p:extLst>
      <p:ext uri="{BB962C8B-B14F-4D97-AF65-F5344CB8AC3E}">
        <p14:creationId xmlns:p14="http://schemas.microsoft.com/office/powerpoint/2010/main" val="253487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Inferential </a:t>
            </a:r>
            <a:r>
              <a:rPr lang="en-US" sz="2800" b="1" dirty="0">
                <a:solidFill>
                  <a:schemeClr val="bg1"/>
                </a:solidFill>
                <a:latin typeface="Arial" panose="020B0604020202020204" pitchFamily="34" charset="0"/>
                <a:cs typeface="Arial" panose="020B0604020202020204" pitchFamily="34" charset="0"/>
              </a:rPr>
              <a:t>problems</a:t>
            </a:r>
          </a:p>
        </p:txBody>
      </p:sp>
      <p:sp>
        <p:nvSpPr>
          <p:cNvPr id="13" name="TextBox 12"/>
          <p:cNvSpPr txBox="1"/>
          <p:nvPr/>
        </p:nvSpPr>
        <p:spPr>
          <a:xfrm>
            <a:off x="370367" y="1066800"/>
            <a:ext cx="8610600" cy="2677656"/>
          </a:xfrm>
          <a:prstGeom prst="rect">
            <a:avLst/>
          </a:prstGeom>
          <a:noFill/>
        </p:spPr>
        <p:txBody>
          <a:bodyPr wrap="square" rtlCol="0">
            <a:spAutoFit/>
          </a:bodyPr>
          <a:lstStyle/>
          <a:p>
            <a:r>
              <a:rPr lang="en-US" dirty="0" smtClean="0"/>
              <a:t>We get the exact same result for the MC simulation of the HI estimates, with the important difference that the countercyclical pattern in real GDP growth rates leads to a negative correlation of the 1</a:t>
            </a:r>
            <a:r>
              <a:rPr lang="en-US" baseline="30000" dirty="0" smtClean="0"/>
              <a:t>st</a:t>
            </a:r>
            <a:r>
              <a:rPr lang="en-US" dirty="0" smtClean="0"/>
              <a:t> stage and reduced form estimates.</a:t>
            </a:r>
            <a:endParaRPr lang="en-US" dirty="0"/>
          </a:p>
          <a:p>
            <a:endParaRPr lang="en-US" dirty="0" smtClean="0"/>
          </a:p>
          <a:p>
            <a:endParaRPr lang="en-US" dirty="0" smtClean="0"/>
          </a:p>
          <a:p>
            <a:r>
              <a:rPr lang="en-US" dirty="0" smtClean="0"/>
              <a:t>		</a:t>
            </a:r>
            <a:endParaRPr lang="en-US" dirty="0">
              <a:latin typeface="Arial" panose="020B0604020202020204" pitchFamily="34" charset="0"/>
              <a:cs typeface="Arial" panose="020B0604020202020204" pitchFamily="34" charset="0"/>
            </a:endParaRPr>
          </a:p>
        </p:txBody>
      </p:sp>
      <p:pic>
        <p:nvPicPr>
          <p:cNvPr id="8194"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82" y="3265354"/>
            <a:ext cx="4206717" cy="3079427"/>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7698" y="3265354"/>
            <a:ext cx="4210367" cy="30794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212882" y="2874174"/>
            <a:ext cx="85282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85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8588"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smtClean="0">
                <a:ln>
                  <a:noFill/>
                </a:ln>
                <a:solidFill>
                  <a:schemeClr val="tx1"/>
                </a:solidFill>
                <a:effectLst/>
                <a:ea typeface="Calisto MT" panose="02040603050505030304" pitchFamily="18" charset="0"/>
                <a:cs typeface="Arial" panose="020B0604020202020204" pitchFamily="34" charset="0"/>
              </a:rPr>
              <a:t> </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2SLS coefficient estimate distribution   	Reduced form vs. 1</a:t>
            </a:r>
            <a:r>
              <a:rPr kumimoji="0" lang="en-US" altLang="en-US" sz="2000" b="0" u="none" strike="noStrike" cap="none" normalizeH="0" baseline="30000" dirty="0" smtClean="0">
                <a:ln>
                  <a:noFill/>
                </a:ln>
                <a:solidFill>
                  <a:schemeClr val="tx1"/>
                </a:solidFill>
                <a:effectLst/>
                <a:latin typeface="+mn-lt"/>
                <a:ea typeface="Calisto MT" panose="02040603050505030304" pitchFamily="18" charset="0"/>
                <a:cs typeface="Arial" panose="020B0604020202020204" pitchFamily="34" charset="0"/>
              </a:rPr>
              <a:t>st</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 stage estimates</a:t>
            </a:r>
            <a:endParaRPr kumimoji="0" lang="en-US" altLang="en-US" sz="2000" b="0" u="none" strike="noStrike" cap="none" normalizeH="0" baseline="0" dirty="0" smtClean="0">
              <a:ln>
                <a:noFill/>
              </a:ln>
              <a:solidFill>
                <a:schemeClr val="tx1"/>
              </a:solidFill>
              <a:effectLst/>
              <a:latin typeface="+mn-lt"/>
              <a:cs typeface="Arial" panose="020B0604020202020204" pitchFamily="34" charset="0"/>
            </a:endParaRPr>
          </a:p>
          <a:p>
            <a:pPr marL="0" marR="0" lvl="0" indent="128588" algn="l" defTabSz="914400" rtl="0" eaLnBrk="0" fontAlgn="base" latinLnBrk="0" hangingPunct="0">
              <a:lnSpc>
                <a:spcPct val="100000"/>
              </a:lnSpc>
              <a:spcBef>
                <a:spcPct val="0"/>
              </a:spcBef>
              <a:spcAft>
                <a:spcPct val="0"/>
              </a:spcAft>
              <a:buClrTx/>
              <a:buSzTx/>
              <a:buFontTx/>
              <a:buNone/>
              <a:tabLst/>
            </a:pPr>
            <a:endParaRPr kumimoji="0" lang="en-US" altLang="en-US" sz="2000" b="0" u="none" strike="noStrike" cap="none" normalizeH="0" baseline="0" dirty="0" smtClean="0">
              <a:ln>
                <a:noFill/>
              </a:ln>
              <a:solidFill>
                <a:schemeClr val="tx1"/>
              </a:solidFill>
              <a:effectLst/>
              <a:latin typeface="+mn-lt"/>
              <a:cs typeface="Arial" panose="020B0604020202020204" pitchFamily="34" charset="0"/>
            </a:endParaRPr>
          </a:p>
        </p:txBody>
      </p:sp>
    </p:spTree>
    <p:extLst>
      <p:ext uri="{BB962C8B-B14F-4D97-AF65-F5344CB8AC3E}">
        <p14:creationId xmlns:p14="http://schemas.microsoft.com/office/powerpoint/2010/main" val="1169526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162800" y="152400"/>
            <a:ext cx="18288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The irony</a:t>
            </a:r>
            <a:endParaRPr lang="en-US"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57200" y="1143000"/>
            <a:ext cx="8382000" cy="5262979"/>
          </a:xfrm>
          <a:prstGeom prst="rect">
            <a:avLst/>
          </a:prstGeom>
          <a:noFill/>
        </p:spPr>
        <p:txBody>
          <a:bodyPr wrap="square" rtlCol="0">
            <a:spAutoFit/>
          </a:bodyPr>
          <a:lstStyle/>
          <a:p>
            <a:r>
              <a:rPr lang="en-US" dirty="0" smtClean="0"/>
              <a:t>The co-trending variables generate spurious correlation. </a:t>
            </a:r>
          </a:p>
          <a:p>
            <a:endParaRPr lang="en-US" dirty="0"/>
          </a:p>
          <a:p>
            <a:r>
              <a:rPr lang="en-US" dirty="0" smtClean="0"/>
              <a:t>The irony is that the IV </a:t>
            </a:r>
            <a:r>
              <a:rPr lang="en-US" dirty="0"/>
              <a:t>estimator </a:t>
            </a:r>
            <a:r>
              <a:rPr lang="en-US" dirty="0" smtClean="0"/>
              <a:t>is meant </a:t>
            </a:r>
            <a:r>
              <a:rPr lang="en-US" dirty="0"/>
              <a:t>to remove </a:t>
            </a:r>
            <a:r>
              <a:rPr lang="en-US" dirty="0" smtClean="0"/>
              <a:t>possible </a:t>
            </a:r>
            <a:r>
              <a:rPr lang="en-US" dirty="0"/>
              <a:t>reverse causality in the endogenous </a:t>
            </a:r>
            <a:r>
              <a:rPr lang="en-US" dirty="0" err="1" smtClean="0"/>
              <a:t>regressor</a:t>
            </a:r>
            <a:r>
              <a:rPr lang="en-US" dirty="0" smtClean="0"/>
              <a:t>. But with </a:t>
            </a:r>
            <a:r>
              <a:rPr lang="en-US" dirty="0" err="1" smtClean="0"/>
              <a:t>cointegrated</a:t>
            </a:r>
            <a:r>
              <a:rPr lang="en-US" dirty="0" smtClean="0"/>
              <a:t> series and reverse causality (i.e., lagged conflict induces food aid flows, as is stated US gov’t policy), the 2SLS estimate will be biased in the direction of the reverse causation between the dependent variable and the endogenous </a:t>
            </a:r>
            <a:r>
              <a:rPr lang="en-US" dirty="0" err="1" smtClean="0"/>
              <a:t>regressor</a:t>
            </a:r>
            <a:r>
              <a:rPr lang="en-US" dirty="0" smtClean="0"/>
              <a:t>!  (See paper for the analytical derivation)</a:t>
            </a:r>
          </a:p>
          <a:p>
            <a:endParaRPr lang="en-US" dirty="0"/>
          </a:p>
          <a:p>
            <a:r>
              <a:rPr lang="en-US" dirty="0" smtClean="0"/>
              <a:t>So spuriously correlated trends, which are routine in time series (</a:t>
            </a:r>
            <a:r>
              <a:rPr lang="en-US" dirty="0" err="1" smtClean="0"/>
              <a:t>Slutsky</a:t>
            </a:r>
            <a:r>
              <a:rPr lang="en-US" dirty="0" smtClean="0"/>
              <a:t> 1937), can bake in bias in the panel IV estimates. </a:t>
            </a:r>
          </a:p>
          <a:p>
            <a:endParaRPr lang="en-US" dirty="0"/>
          </a:p>
          <a:p>
            <a:r>
              <a:rPr lang="en-US" b="1" dirty="0" smtClean="0"/>
              <a:t>Fundamental </a:t>
            </a:r>
            <a:r>
              <a:rPr lang="en-US" b="1" dirty="0" smtClean="0"/>
              <a:t>problem is unknown trends and non-</a:t>
            </a:r>
            <a:r>
              <a:rPr lang="en-US" b="1" dirty="0" err="1" smtClean="0"/>
              <a:t>iid</a:t>
            </a:r>
            <a:r>
              <a:rPr lang="en-US" b="1" dirty="0" smtClean="0"/>
              <a:t> errors.</a:t>
            </a:r>
            <a:endParaRPr lang="en-US" b="1" dirty="0"/>
          </a:p>
        </p:txBody>
      </p:sp>
    </p:spTree>
    <p:extLst>
      <p:ext uri="{BB962C8B-B14F-4D97-AF65-F5344CB8AC3E}">
        <p14:creationId xmlns:p14="http://schemas.microsoft.com/office/powerpoint/2010/main" val="4042544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486400" y="152400"/>
            <a:ext cx="35052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Controlling for lags</a:t>
            </a:r>
            <a:endParaRPr lang="en-US"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61264" y="1143000"/>
            <a:ext cx="8382000" cy="1938992"/>
          </a:xfrm>
          <a:prstGeom prst="rect">
            <a:avLst/>
          </a:prstGeom>
          <a:noFill/>
        </p:spPr>
        <p:txBody>
          <a:bodyPr wrap="square" rtlCol="0">
            <a:spAutoFit/>
          </a:bodyPr>
          <a:lstStyle/>
          <a:p>
            <a:r>
              <a:rPr lang="en-US" dirty="0" smtClean="0"/>
              <a:t>A natural response is to control for past realizations using LIV or LDV as </a:t>
            </a:r>
            <a:r>
              <a:rPr lang="en-US" dirty="0" err="1" smtClean="0"/>
              <a:t>regressors</a:t>
            </a:r>
            <a:r>
              <a:rPr lang="en-US" dirty="0" smtClean="0"/>
              <a:t>, or to first-difference if the variables are I(1). </a:t>
            </a:r>
          </a:p>
          <a:p>
            <a:endParaRPr lang="en-US" dirty="0"/>
          </a:p>
          <a:p>
            <a:r>
              <a:rPr lang="en-US" dirty="0" smtClean="0"/>
              <a:t>But </a:t>
            </a:r>
            <a:r>
              <a:rPr lang="en-US" dirty="0" smtClean="0"/>
              <a:t>unless that happens to be the ARIMA structure, a spurious </a:t>
            </a:r>
            <a:r>
              <a:rPr lang="en-US" dirty="0" smtClean="0"/>
              <a:t>regression problem remains. </a:t>
            </a:r>
            <a:endParaRPr lang="en-US" dirty="0"/>
          </a:p>
        </p:txBody>
      </p:sp>
      <p:pic>
        <p:nvPicPr>
          <p:cNvPr id="3" name="Picture 2"/>
          <p:cNvPicPr>
            <a:picLocks noChangeAspect="1"/>
          </p:cNvPicPr>
          <p:nvPr/>
        </p:nvPicPr>
        <p:blipFill>
          <a:blip r:embed="rId2"/>
          <a:stretch>
            <a:fillRect/>
          </a:stretch>
        </p:blipFill>
        <p:spPr>
          <a:xfrm>
            <a:off x="4881563" y="3518859"/>
            <a:ext cx="4110037" cy="2869769"/>
          </a:xfrm>
          <a:prstGeom prst="rect">
            <a:avLst/>
          </a:prstGeom>
        </p:spPr>
      </p:pic>
      <p:sp>
        <p:nvSpPr>
          <p:cNvPr id="4" name="TextBox 3"/>
          <p:cNvSpPr txBox="1"/>
          <p:nvPr/>
        </p:nvSpPr>
        <p:spPr>
          <a:xfrm>
            <a:off x="461264" y="3072348"/>
            <a:ext cx="4491736" cy="3785652"/>
          </a:xfrm>
          <a:prstGeom prst="rect">
            <a:avLst/>
          </a:prstGeom>
          <a:noFill/>
        </p:spPr>
        <p:txBody>
          <a:bodyPr wrap="square" rtlCol="0">
            <a:spAutoFit/>
          </a:bodyPr>
          <a:lstStyle/>
          <a:p>
            <a:r>
              <a:rPr lang="en-US" dirty="0" smtClean="0"/>
              <a:t>Now expand </a:t>
            </a:r>
            <a:r>
              <a:rPr lang="en-US" dirty="0"/>
              <a:t>the Monte Carlo </a:t>
            </a:r>
            <a:r>
              <a:rPr lang="en-US" dirty="0" smtClean="0"/>
              <a:t>2SLS simulation </a:t>
            </a:r>
            <a:r>
              <a:rPr lang="en-US" dirty="0"/>
              <a:t>to test 3 </a:t>
            </a:r>
            <a:r>
              <a:rPr lang="en-US" dirty="0" smtClean="0"/>
              <a:t>more variants</a:t>
            </a:r>
            <a:r>
              <a:rPr lang="en-US" dirty="0"/>
              <a:t>: (i) LDV, (ii) LIV, (iii) first </a:t>
            </a:r>
            <a:r>
              <a:rPr lang="en-US" dirty="0" smtClean="0"/>
              <a:t>differences. LDV/LIV only work if they match the true ARIMA process. Only 1</a:t>
            </a:r>
            <a:r>
              <a:rPr lang="en-US" baseline="30000" dirty="0" smtClean="0"/>
              <a:t>st</a:t>
            </a:r>
            <a:r>
              <a:rPr lang="en-US" dirty="0" smtClean="0"/>
              <a:t> diff works b/c corrects </a:t>
            </a:r>
            <a:r>
              <a:rPr lang="en-US" dirty="0" err="1" smtClean="0"/>
              <a:t>nonstationarity</a:t>
            </a:r>
            <a:r>
              <a:rPr lang="en-US" dirty="0" smtClean="0"/>
              <a:t>.</a:t>
            </a:r>
          </a:p>
          <a:p>
            <a:endParaRPr lang="en-US" dirty="0" smtClean="0"/>
          </a:p>
          <a:p>
            <a:r>
              <a:rPr lang="en-US" dirty="0" smtClean="0"/>
              <a:t>The </a:t>
            </a:r>
            <a:r>
              <a:rPr lang="en-US" dirty="0" smtClean="0"/>
              <a:t>1</a:t>
            </a:r>
            <a:r>
              <a:rPr lang="en-US" baseline="30000" dirty="0" smtClean="0"/>
              <a:t>st</a:t>
            </a:r>
            <a:r>
              <a:rPr lang="en-US" dirty="0" smtClean="0"/>
              <a:t> diff regressions are </a:t>
            </a:r>
            <a:r>
              <a:rPr lang="en-US" dirty="0" err="1" smtClean="0"/>
              <a:t>insign</a:t>
            </a:r>
            <a:r>
              <a:rPr lang="en-US" dirty="0" smtClean="0"/>
              <a:t>. (and negative in NQ, not positive).</a:t>
            </a:r>
            <a:endParaRPr lang="en-US" dirty="0"/>
          </a:p>
        </p:txBody>
      </p:sp>
    </p:spTree>
    <p:extLst>
      <p:ext uri="{BB962C8B-B14F-4D97-AF65-F5344CB8AC3E}">
        <p14:creationId xmlns:p14="http://schemas.microsoft.com/office/powerpoint/2010/main" val="95123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257800" y="152400"/>
            <a:ext cx="37338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Adding shift-shares</a:t>
            </a:r>
            <a:endParaRPr lang="en-US" sz="28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61264" y="1143000"/>
            <a:ext cx="8382000" cy="4154984"/>
          </a:xfrm>
          <a:prstGeom prst="rect">
            <a:avLst/>
          </a:prstGeom>
          <a:noFill/>
        </p:spPr>
        <p:txBody>
          <a:bodyPr wrap="square" rtlCol="0">
            <a:spAutoFit/>
          </a:bodyPr>
          <a:lstStyle/>
          <a:p>
            <a:r>
              <a:rPr lang="en-US" dirty="0" smtClean="0"/>
              <a:t>NQ and HI both interact the </a:t>
            </a:r>
            <a:r>
              <a:rPr lang="en-US" dirty="0" smtClean="0"/>
              <a:t>time series instrument </a:t>
            </a:r>
            <a:r>
              <a:rPr lang="en-US" dirty="0" smtClean="0"/>
              <a:t>– US wheat production or real interest rates in the base country – with a cross-sectional variable, D</a:t>
            </a:r>
            <a:r>
              <a:rPr lang="en-US" baseline="-25000" dirty="0" smtClean="0"/>
              <a:t>i</a:t>
            </a:r>
            <a:r>
              <a:rPr lang="en-US" dirty="0" smtClean="0"/>
              <a:t>, meant to reflect differential exposure to the exogenous (instrumented) component of the endogenous </a:t>
            </a:r>
            <a:r>
              <a:rPr lang="en-US" dirty="0" err="1" smtClean="0"/>
              <a:t>regressor</a:t>
            </a:r>
            <a:r>
              <a:rPr lang="en-US" dirty="0" smtClean="0"/>
              <a:t>. </a:t>
            </a:r>
          </a:p>
          <a:p>
            <a:endParaRPr lang="en-US" dirty="0"/>
          </a:p>
          <a:p>
            <a:r>
              <a:rPr lang="en-US" dirty="0" smtClean="0"/>
              <a:t>This strategy allows for a more flexible (nonparametric) time trend and controls for time trends common to countries w/same D</a:t>
            </a:r>
            <a:r>
              <a:rPr lang="en-US" baseline="-25000" dirty="0" smtClean="0"/>
              <a:t>i</a:t>
            </a:r>
            <a:r>
              <a:rPr lang="en-US" dirty="0" smtClean="0"/>
              <a:t>.</a:t>
            </a:r>
            <a:endParaRPr lang="en-US" dirty="0"/>
          </a:p>
          <a:p>
            <a:endParaRPr lang="en-US" dirty="0" smtClean="0"/>
          </a:p>
          <a:p>
            <a:r>
              <a:rPr lang="en-US" dirty="0" smtClean="0"/>
              <a:t>But as Goldsmith-Pinkham et al. (2018) show, unless D</a:t>
            </a:r>
            <a:r>
              <a:rPr lang="en-US" baseline="-25000" dirty="0" smtClean="0"/>
              <a:t>i</a:t>
            </a:r>
            <a:r>
              <a:rPr lang="en-US" dirty="0"/>
              <a:t> satisfies the exclusion </a:t>
            </a:r>
            <a:r>
              <a:rPr lang="en-US" dirty="0" smtClean="0"/>
              <a:t>restriction, </a:t>
            </a:r>
            <a:r>
              <a:rPr lang="en-US" dirty="0" smtClean="0"/>
              <a:t>the </a:t>
            </a:r>
            <a:r>
              <a:rPr lang="en-US" dirty="0" err="1" smtClean="0"/>
              <a:t>Bartik</a:t>
            </a:r>
            <a:r>
              <a:rPr lang="en-US" dirty="0" smtClean="0"/>
              <a:t>-style instrument boosts </a:t>
            </a:r>
            <a:r>
              <a:rPr lang="en-US" dirty="0" smtClean="0"/>
              <a:t>power but does not solve the causal identification </a:t>
            </a:r>
            <a:r>
              <a:rPr lang="en-US" dirty="0" smtClean="0"/>
              <a:t>challenge in panel IV.  </a:t>
            </a:r>
            <a:endParaRPr lang="en-US" dirty="0"/>
          </a:p>
        </p:txBody>
      </p:sp>
    </p:spTree>
    <p:extLst>
      <p:ext uri="{BB962C8B-B14F-4D97-AF65-F5344CB8AC3E}">
        <p14:creationId xmlns:p14="http://schemas.microsoft.com/office/powerpoint/2010/main" val="476213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685800" y="1090954"/>
            <a:ext cx="777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dirty="0" smtClean="0">
                <a:latin typeface="Arial" panose="020B0604020202020204" pitchFamily="34" charset="0"/>
                <a:cs typeface="Arial" panose="020B0604020202020204" pitchFamily="34" charset="0"/>
              </a:rPr>
              <a:t>The NQ identification strategy and trends visualized</a:t>
            </a:r>
            <a:endParaRPr lang="en-US" altLang="en-US" b="1" baseline="300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990600" y="1524000"/>
            <a:ext cx="7010400" cy="5102013"/>
          </a:xfrm>
          <a:prstGeom prst="rect">
            <a:avLst/>
          </a:prstGeom>
        </p:spPr>
      </p:pic>
      <p:sp>
        <p:nvSpPr>
          <p:cNvPr id="5" name="TextBox 4"/>
          <p:cNvSpPr txBox="1"/>
          <p:nvPr/>
        </p:nvSpPr>
        <p:spPr>
          <a:xfrm>
            <a:off x="5715000" y="-39707"/>
            <a:ext cx="3810000" cy="954107"/>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Decomposing interacted trends</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64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Preview: The Problem</a:t>
            </a:r>
            <a:endParaRPr lang="en-US" altLang="en-US" b="1" baseline="30000">
              <a:solidFill>
                <a:schemeClr val="bg1"/>
              </a:solidFill>
              <a:latin typeface="Arial" panose="020B0604020202020204" pitchFamily="34" charset="0"/>
              <a:cs typeface="Arial" panose="020B0604020202020204" pitchFamily="34" charset="0"/>
            </a:endParaRPr>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564" b="27557"/>
          <a:stretch/>
        </p:blipFill>
        <p:spPr bwMode="auto">
          <a:xfrm>
            <a:off x="-1" y="917809"/>
            <a:ext cx="5791201" cy="296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a:srcRect t="5075" r="-293" b="27250"/>
          <a:stretch/>
        </p:blipFill>
        <p:spPr>
          <a:xfrm>
            <a:off x="0" y="3962400"/>
            <a:ext cx="5943600" cy="2935111"/>
          </a:xfrm>
          <a:prstGeom prst="rect">
            <a:avLst/>
          </a:prstGeom>
        </p:spPr>
      </p:pic>
      <p:pic>
        <p:nvPicPr>
          <p:cNvPr id="3" name="Picture 2"/>
          <p:cNvPicPr>
            <a:picLocks noChangeAspect="1"/>
          </p:cNvPicPr>
          <p:nvPr/>
        </p:nvPicPr>
        <p:blipFill rotWithShape="1">
          <a:blip r:embed="rId4"/>
          <a:srcRect l="31818" t="72797" r="24243" b="4405"/>
          <a:stretch/>
        </p:blipFill>
        <p:spPr>
          <a:xfrm>
            <a:off x="6477000" y="1475047"/>
            <a:ext cx="2209800" cy="838200"/>
          </a:xfrm>
          <a:prstGeom prst="rect">
            <a:avLst/>
          </a:prstGeom>
        </p:spPr>
      </p:pic>
      <p:sp>
        <p:nvSpPr>
          <p:cNvPr id="5" name="TextBox 4"/>
          <p:cNvSpPr txBox="1"/>
          <p:nvPr/>
        </p:nvSpPr>
        <p:spPr>
          <a:xfrm>
            <a:off x="5943600" y="2514600"/>
            <a:ext cx="3048000" cy="3046988"/>
          </a:xfrm>
          <a:prstGeom prst="rect">
            <a:avLst/>
          </a:prstGeom>
          <a:noFill/>
        </p:spPr>
        <p:txBody>
          <a:bodyPr wrap="square" rtlCol="0">
            <a:spAutoFit/>
          </a:bodyPr>
          <a:lstStyle/>
          <a:p>
            <a:r>
              <a:rPr lang="en-US" dirty="0">
                <a:latin typeface="+mn-lt"/>
                <a:cs typeface="Arial" panose="020B0604020202020204" pitchFamily="34" charset="0"/>
              </a:rPr>
              <a:t>The difference between </a:t>
            </a:r>
            <a:r>
              <a:rPr lang="en-US" dirty="0" smtClean="0">
                <a:latin typeface="+mn-lt"/>
                <a:cs typeface="Arial" panose="020B0604020202020204" pitchFamily="34" charset="0"/>
              </a:rPr>
              <a:t>regular (D≥.3) </a:t>
            </a:r>
            <a:r>
              <a:rPr lang="en-US" dirty="0">
                <a:latin typeface="+mn-lt"/>
                <a:cs typeface="Arial" panose="020B0604020202020204" pitchFamily="34" charset="0"/>
              </a:rPr>
              <a:t>and irregular </a:t>
            </a:r>
            <a:r>
              <a:rPr lang="en-US" dirty="0" smtClean="0">
                <a:latin typeface="+mn-lt"/>
                <a:cs typeface="Arial" panose="020B0604020202020204" pitchFamily="34" charset="0"/>
              </a:rPr>
              <a:t>(D&lt;.3) recipients </a:t>
            </a:r>
            <a:r>
              <a:rPr lang="en-US" dirty="0">
                <a:latin typeface="+mn-lt"/>
                <a:cs typeface="Arial" panose="020B0604020202020204" pitchFamily="34" charset="0"/>
              </a:rPr>
              <a:t>occurs solely in </a:t>
            </a:r>
            <a:r>
              <a:rPr lang="en-US" dirty="0" smtClean="0">
                <a:latin typeface="+mn-lt"/>
                <a:cs typeface="Arial" panose="020B0604020202020204" pitchFamily="34" charset="0"/>
              </a:rPr>
              <a:t>the 1970s</a:t>
            </a:r>
            <a:r>
              <a:rPr lang="en-US" dirty="0">
                <a:latin typeface="+mn-lt"/>
                <a:cs typeface="Arial" panose="020B0604020202020204" pitchFamily="34" charset="0"/>
              </a:rPr>
              <a:t>, during transition to period of high US wheat output and conflict.</a:t>
            </a:r>
          </a:p>
        </p:txBody>
      </p:sp>
      <p:sp>
        <p:nvSpPr>
          <p:cNvPr id="8" name="TextBox 7"/>
          <p:cNvSpPr txBox="1"/>
          <p:nvPr/>
        </p:nvSpPr>
        <p:spPr>
          <a:xfrm>
            <a:off x="5181600" y="152400"/>
            <a:ext cx="3810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Potential </a:t>
            </a:r>
            <a:r>
              <a:rPr lang="en-US" sz="2800" b="1" dirty="0" smtClean="0">
                <a:solidFill>
                  <a:schemeClr val="bg1"/>
                </a:solidFill>
                <a:latin typeface="Arial" panose="020B0604020202020204" pitchFamily="34" charset="0"/>
                <a:cs typeface="Arial" panose="020B0604020202020204" pitchFamily="34" charset="0"/>
              </a:rPr>
              <a:t>problem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921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5450049"/>
            <a:ext cx="5181600" cy="1200329"/>
          </a:xfrm>
          <a:prstGeom prst="rect">
            <a:avLst/>
          </a:prstGeom>
          <a:noFill/>
        </p:spPr>
        <p:txBody>
          <a:bodyPr wrap="square" rtlCol="0">
            <a:spAutoFit/>
          </a:bodyPr>
          <a:lstStyle/>
          <a:p>
            <a:r>
              <a:rPr lang="en-US" dirty="0">
                <a:latin typeface="+mn-lt"/>
                <a:cs typeface="Arial" panose="020B0604020202020204" pitchFamily="34" charset="0"/>
              </a:rPr>
              <a:t>Most easily seen by looking at the differences between regular and irregular recipients by decade.</a:t>
            </a:r>
          </a:p>
        </p:txBody>
      </p:sp>
      <p:pic>
        <p:nvPicPr>
          <p:cNvPr id="10" name="Picture 9"/>
          <p:cNvPicPr>
            <a:picLocks noChangeAspect="1"/>
          </p:cNvPicPr>
          <p:nvPr/>
        </p:nvPicPr>
        <p:blipFill>
          <a:blip r:embed="rId2"/>
          <a:stretch>
            <a:fillRect/>
          </a:stretch>
        </p:blipFill>
        <p:spPr>
          <a:xfrm>
            <a:off x="533400" y="990600"/>
            <a:ext cx="7543800" cy="4289872"/>
          </a:xfrm>
          <a:prstGeom prst="rect">
            <a:avLst/>
          </a:prstGeom>
        </p:spPr>
      </p:pic>
      <p:pic>
        <p:nvPicPr>
          <p:cNvPr id="11" name="Picture 10"/>
          <p:cNvPicPr>
            <a:picLocks noChangeAspect="1"/>
          </p:cNvPicPr>
          <p:nvPr/>
        </p:nvPicPr>
        <p:blipFill>
          <a:blip r:embed="rId3"/>
          <a:stretch>
            <a:fillRect/>
          </a:stretch>
        </p:blipFill>
        <p:spPr>
          <a:xfrm>
            <a:off x="5029200" y="5595452"/>
            <a:ext cx="4038600" cy="1069481"/>
          </a:xfrm>
          <a:prstGeom prst="rect">
            <a:avLst/>
          </a:prstGeom>
        </p:spPr>
      </p:pic>
      <p:sp>
        <p:nvSpPr>
          <p:cNvPr id="6" name="TextBox 5"/>
          <p:cNvSpPr txBox="1"/>
          <p:nvPr/>
        </p:nvSpPr>
        <p:spPr>
          <a:xfrm>
            <a:off x="5181600" y="152400"/>
            <a:ext cx="3810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Potential </a:t>
            </a:r>
            <a:r>
              <a:rPr lang="en-US" sz="2800" b="1" dirty="0" smtClean="0">
                <a:solidFill>
                  <a:schemeClr val="bg1"/>
                </a:solidFill>
                <a:latin typeface="Arial" panose="020B0604020202020204" pitchFamily="34" charset="0"/>
                <a:cs typeface="Arial" panose="020B0604020202020204" pitchFamily="34" charset="0"/>
              </a:rPr>
              <a:t>problem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231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Back to Monte Carlo</a:t>
            </a:r>
            <a:endParaRPr lang="en-US" sz="28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370367" y="1066800"/>
                <a:ext cx="8610600" cy="3046988"/>
              </a:xfrm>
              <a:prstGeom prst="rect">
                <a:avLst/>
              </a:prstGeom>
              <a:noFill/>
            </p:spPr>
            <p:txBody>
              <a:bodyPr wrap="square" rtlCol="0">
                <a:spAutoFit/>
              </a:bodyPr>
              <a:lstStyle/>
              <a:p>
                <a:r>
                  <a:rPr lang="en-US" dirty="0" smtClean="0"/>
                  <a:t>When we repeat the Monte Carlo exercise, now using the actual interaction variables but still with a random walk </a:t>
                </a:r>
                <a:r>
                  <a:rPr lang="en-US" dirty="0" smtClean="0"/>
                  <a:t>time series instrument </a:t>
                </a:r>
                <a:r>
                  <a:rPr lang="en-US" dirty="0" smtClean="0"/>
                  <a:t>independent of both food aid flows and conflict, we find the same pattern. </a:t>
                </a:r>
                <a:r>
                  <a:rPr lang="en-US" dirty="0" smtClean="0"/>
                  <a:t>Interaction term </a:t>
                </a:r>
                <a:r>
                  <a:rPr lang="en-US" dirty="0" smtClean="0"/>
                  <a:t>merely </a:t>
                </a:r>
                <a:r>
                  <a:rPr lang="en-US" dirty="0" smtClean="0"/>
                  <a:t>rescales </a:t>
                </a:r>
                <a:r>
                  <a:rPr lang="en-US" dirty="0" smtClean="0"/>
                  <a:t>the bias from the </a:t>
                </a:r>
                <a:r>
                  <a:rPr lang="en-US" dirty="0" err="1" smtClean="0"/>
                  <a:t>uninteracted</a:t>
                </a:r>
                <a:r>
                  <a:rPr lang="en-US" dirty="0" smtClean="0"/>
                  <a:t> case. Because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[0,1]</m:t>
                    </m:r>
                  </m:oMath>
                </a14:m>
                <a:r>
                  <a:rPr lang="en-US" dirty="0" smtClean="0"/>
                  <a:t>, this rescaling boosts power.</a:t>
                </a:r>
                <a:endParaRPr lang="en-US" dirty="0"/>
              </a:p>
              <a:p>
                <a:endParaRPr lang="en-US" dirty="0" smtClean="0"/>
              </a:p>
              <a:p>
                <a:endParaRPr lang="en-US" dirty="0" smtClean="0"/>
              </a:p>
              <a:p>
                <a:r>
                  <a:rPr lang="en-US" dirty="0" smtClean="0"/>
                  <a:t>		</a:t>
                </a:r>
                <a:endParaRPr lang="en-US" dirty="0">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370367" y="1066800"/>
                <a:ext cx="8610600" cy="3046988"/>
              </a:xfrm>
              <a:prstGeom prst="rect">
                <a:avLst/>
              </a:prstGeom>
              <a:blipFill>
                <a:blip r:embed="rId2"/>
                <a:stretch>
                  <a:fillRect l="-1133" t="-1600"/>
                </a:stretch>
              </a:blipFill>
            </p:spPr>
            <p:txBody>
              <a:bodyPr/>
              <a:lstStyle/>
              <a:p>
                <a:r>
                  <a:rPr lang="en-US">
                    <a:noFill/>
                  </a:rPr>
                  <a:t> </a:t>
                </a:r>
              </a:p>
            </p:txBody>
          </p:sp>
        </mc:Fallback>
      </mc:AlternateContent>
      <p:sp>
        <p:nvSpPr>
          <p:cNvPr id="2" name="Rectangle 3"/>
          <p:cNvSpPr>
            <a:spLocks noChangeArrowheads="1"/>
          </p:cNvSpPr>
          <p:nvPr/>
        </p:nvSpPr>
        <p:spPr bwMode="auto">
          <a:xfrm>
            <a:off x="428350" y="3266420"/>
            <a:ext cx="84946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85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8588"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smtClean="0">
                <a:ln>
                  <a:noFill/>
                </a:ln>
                <a:solidFill>
                  <a:schemeClr val="tx1"/>
                </a:solidFill>
                <a:effectLst/>
                <a:ea typeface="Calisto MT" panose="02040603050505030304" pitchFamily="18" charset="0"/>
                <a:cs typeface="Arial" panose="020B0604020202020204" pitchFamily="34" charset="0"/>
              </a:rPr>
              <a:t> </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2SLS coefficient estimate distribution,</a:t>
            </a:r>
            <a:r>
              <a:rPr kumimoji="0" lang="en-US" altLang="en-US" sz="2000" b="0" u="none" strike="noStrike" cap="none" normalizeH="0" dirty="0" smtClean="0">
                <a:ln>
                  <a:noFill/>
                </a:ln>
                <a:solidFill>
                  <a:schemeClr val="tx1"/>
                </a:solidFill>
                <a:effectLst/>
                <a:latin typeface="+mn-lt"/>
                <a:ea typeface="Calisto MT" panose="02040603050505030304" pitchFamily="18" charset="0"/>
                <a:cs typeface="Arial" panose="020B0604020202020204" pitchFamily="34" charset="0"/>
              </a:rPr>
              <a:t> w/ and w/o shift-share interaction</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  	</a:t>
            </a:r>
            <a:endParaRPr kumimoji="0" lang="en-US" altLang="en-US" sz="2000" b="0" u="none" strike="noStrike" cap="none" normalizeH="0" baseline="0" dirty="0" smtClean="0">
              <a:ln>
                <a:noFill/>
              </a:ln>
              <a:solidFill>
                <a:schemeClr val="tx1"/>
              </a:solidFill>
              <a:effectLst/>
              <a:latin typeface="+mn-lt"/>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209800" y="3657600"/>
            <a:ext cx="4344830" cy="3179736"/>
          </a:xfrm>
          <a:prstGeom prst="rect">
            <a:avLst/>
          </a:prstGeom>
        </p:spPr>
      </p:pic>
    </p:spTree>
    <p:extLst>
      <p:ext uri="{BB962C8B-B14F-4D97-AF65-F5344CB8AC3E}">
        <p14:creationId xmlns:p14="http://schemas.microsoft.com/office/powerpoint/2010/main" val="992058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Motivation</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6147" name="TextBox 1"/>
          <p:cNvSpPr txBox="1">
            <a:spLocks noChangeArrowheads="1"/>
          </p:cNvSpPr>
          <p:nvPr/>
        </p:nvSpPr>
        <p:spPr bwMode="auto">
          <a:xfrm>
            <a:off x="228600" y="3048000"/>
            <a:ext cx="8763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dirty="0" smtClean="0">
                <a:latin typeface="+mn-lt"/>
                <a:cs typeface="Arial" panose="020B0604020202020204" pitchFamily="34" charset="0"/>
              </a:rPr>
              <a:t>A panel </a:t>
            </a:r>
            <a:r>
              <a:rPr lang="en-US" altLang="en-US" sz="2000" dirty="0">
                <a:latin typeface="+mn-lt"/>
                <a:cs typeface="Arial" panose="020B0604020202020204" pitchFamily="34" charset="0"/>
              </a:rPr>
              <a:t>IV strategy to identify what they claim is a causal effect of </a:t>
            </a:r>
            <a:r>
              <a:rPr lang="en-US" altLang="en-US" sz="2000" dirty="0" smtClean="0">
                <a:latin typeface="+mn-lt"/>
                <a:cs typeface="Arial" panose="020B0604020202020204" pitchFamily="34" charset="0"/>
              </a:rPr>
              <a:t>real GDP growth </a:t>
            </a:r>
            <a:r>
              <a:rPr lang="en-US" altLang="en-US" sz="2000" dirty="0">
                <a:latin typeface="+mn-lt"/>
                <a:cs typeface="Arial" panose="020B0604020202020204" pitchFamily="34" charset="0"/>
              </a:rPr>
              <a:t>on </a:t>
            </a:r>
            <a:r>
              <a:rPr lang="en-US" altLang="en-US" sz="2000" dirty="0" smtClean="0">
                <a:latin typeface="+mn-lt"/>
                <a:cs typeface="Arial" panose="020B0604020202020204" pitchFamily="34" charset="0"/>
              </a:rPr>
              <a:t>conflict, using base country interest rate.</a:t>
            </a:r>
            <a:endParaRPr lang="en-US" altLang="en-US" sz="2000" dirty="0">
              <a:latin typeface="+mn-lt"/>
              <a:cs typeface="Arial" panose="020B0604020202020204" pitchFamily="34" charset="0"/>
            </a:endParaRP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u="sng" dirty="0">
                <a:latin typeface="+mn-lt"/>
                <a:cs typeface="Arial" panose="020B0604020202020204" pitchFamily="34" charset="0"/>
              </a:rPr>
              <a:t>Substantive contribution: </a:t>
            </a:r>
            <a:r>
              <a:rPr lang="en-US" altLang="en-US" sz="2000" dirty="0">
                <a:latin typeface="+mn-lt"/>
                <a:cs typeface="Arial" panose="020B0604020202020204" pitchFamily="34" charset="0"/>
              </a:rPr>
              <a:t>“a </a:t>
            </a:r>
            <a:r>
              <a:rPr lang="en-US" altLang="en-US" sz="2000" dirty="0" smtClean="0">
                <a:latin typeface="+mn-lt"/>
                <a:cs typeface="Arial" panose="020B0604020202020204" pitchFamily="34" charset="0"/>
              </a:rPr>
              <a:t>negative exogenous growth shock of four percentage points increases the unconditional </a:t>
            </a:r>
            <a:r>
              <a:rPr lang="en-US" altLang="en-US" sz="2000" dirty="0" err="1" smtClean="0">
                <a:latin typeface="+mn-lt"/>
                <a:cs typeface="Arial" panose="020B0604020202020204" pitchFamily="34" charset="0"/>
              </a:rPr>
              <a:t>probabil-ity</a:t>
            </a:r>
            <a:r>
              <a:rPr lang="en-US" altLang="en-US" sz="2000" dirty="0" smtClean="0">
                <a:latin typeface="+mn-lt"/>
                <a:cs typeface="Arial" panose="020B0604020202020204" pitchFamily="34" charset="0"/>
              </a:rPr>
              <a:t> of internal conflict by thirty percent for the typical country.”</a:t>
            </a: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u="sng" dirty="0" smtClean="0">
                <a:latin typeface="+mn-lt"/>
                <a:cs typeface="Arial" panose="020B0604020202020204" pitchFamily="34" charset="0"/>
              </a:rPr>
              <a:t>Estimation strategy: </a:t>
            </a:r>
            <a:r>
              <a:rPr lang="en-US" altLang="en-US" sz="2000" dirty="0" smtClean="0">
                <a:latin typeface="+mn-lt"/>
                <a:cs typeface="Arial" panose="020B0604020202020204" pitchFamily="34" charset="0"/>
              </a:rPr>
              <a:t>Use </a:t>
            </a:r>
            <a:r>
              <a:rPr lang="en-US" altLang="en-US" sz="2000" dirty="0">
                <a:latin typeface="+mn-lt"/>
                <a:cs typeface="Arial" panose="020B0604020202020204" pitchFamily="34" charset="0"/>
              </a:rPr>
              <a:t>1</a:t>
            </a:r>
            <a:r>
              <a:rPr lang="en-US" altLang="en-US" sz="2000" baseline="30000" dirty="0">
                <a:latin typeface="+mn-lt"/>
                <a:cs typeface="Arial" panose="020B0604020202020204" pitchFamily="34" charset="0"/>
              </a:rPr>
              <a:t>st</a:t>
            </a:r>
            <a:r>
              <a:rPr lang="en-US" altLang="en-US" sz="2000" dirty="0">
                <a:latin typeface="+mn-lt"/>
                <a:cs typeface="Arial" panose="020B0604020202020204" pitchFamily="34" charset="0"/>
              </a:rPr>
              <a:t> stage </a:t>
            </a:r>
            <a:r>
              <a:rPr lang="en-US" altLang="en-US" sz="2000" dirty="0" smtClean="0">
                <a:latin typeface="+mn-lt"/>
                <a:cs typeface="Arial" panose="020B0604020202020204" pitchFamily="34" charset="0"/>
              </a:rPr>
              <a:t>exogenous </a:t>
            </a:r>
            <a:r>
              <a:rPr lang="en-US" altLang="en-US" sz="2000" dirty="0">
                <a:latin typeface="+mn-lt"/>
                <a:cs typeface="Arial" panose="020B0604020202020204" pitchFamily="34" charset="0"/>
              </a:rPr>
              <a:t>variation in </a:t>
            </a:r>
            <a:r>
              <a:rPr lang="en-US" altLang="en-US" sz="2000" dirty="0" smtClean="0">
                <a:latin typeface="+mn-lt"/>
                <a:cs typeface="Arial" panose="020B0604020202020204" pitchFamily="34" charset="0"/>
              </a:rPr>
              <a:t>base country real interest rates – interacted w/ </a:t>
            </a:r>
            <a:r>
              <a:rPr lang="en-US" altLang="en-US" sz="2000" dirty="0" smtClean="0">
                <a:latin typeface="+mn-lt"/>
                <a:cs typeface="Arial" panose="020B0604020202020204" pitchFamily="34" charset="0"/>
              </a:rPr>
              <a:t>exchange rate</a:t>
            </a:r>
            <a:r>
              <a:rPr lang="en-US" altLang="en-US" sz="2000" dirty="0" smtClean="0">
                <a:latin typeface="+mn-lt"/>
                <a:cs typeface="Arial" panose="020B0604020202020204" pitchFamily="34" charset="0"/>
              </a:rPr>
              <a:t> regime, capital account openness, ethnolinguistic fractionalization </a:t>
            </a:r>
            <a:r>
              <a:rPr lang="en-US" altLang="en-US" sz="2000" dirty="0" smtClean="0">
                <a:latin typeface="+mn-lt"/>
                <a:cs typeface="Arial" panose="020B0604020202020204" pitchFamily="34" charset="0"/>
              </a:rPr>
              <a:t>– as IV for endogenous GDP growth.</a:t>
            </a:r>
            <a:endParaRPr lang="en-US" altLang="en-US" sz="2000" dirty="0">
              <a:latin typeface="+mn-lt"/>
              <a:cs typeface="Arial" panose="020B0604020202020204" pitchFamily="34" charset="0"/>
            </a:endParaRPr>
          </a:p>
        </p:txBody>
      </p:sp>
      <p:sp>
        <p:nvSpPr>
          <p:cNvPr id="8" name="TextBox 7"/>
          <p:cNvSpPr txBox="1"/>
          <p:nvPr/>
        </p:nvSpPr>
        <p:spPr>
          <a:xfrm>
            <a:off x="6934200" y="228600"/>
            <a:ext cx="22098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Example 1</a:t>
            </a:r>
            <a:endParaRPr lang="en-US" sz="28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306116" y="963584"/>
            <a:ext cx="6607968" cy="1949892"/>
          </a:xfrm>
          <a:prstGeom prst="rect">
            <a:avLst/>
          </a:prstGeom>
        </p:spPr>
      </p:pic>
    </p:spTree>
    <p:extLst>
      <p:ext uri="{BB962C8B-B14F-4D97-AF65-F5344CB8AC3E}">
        <p14:creationId xmlns:p14="http://schemas.microsoft.com/office/powerpoint/2010/main" val="3264302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0" y="152400"/>
            <a:ext cx="36576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Back to Monte Carlo</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70367" y="1066800"/>
            <a:ext cx="8610600" cy="1938992"/>
          </a:xfrm>
          <a:prstGeom prst="rect">
            <a:avLst/>
          </a:prstGeom>
          <a:noFill/>
        </p:spPr>
        <p:txBody>
          <a:bodyPr wrap="square" rtlCol="0">
            <a:spAutoFit/>
          </a:bodyPr>
          <a:lstStyle/>
          <a:p>
            <a:r>
              <a:rPr lang="en-US" dirty="0" smtClean="0"/>
              <a:t>And when we first difference to remove the spurious correlation in the time series, we again eliminate bias. But the interaction term in the IV no longer adds </a:t>
            </a:r>
            <a:r>
              <a:rPr lang="en-US" dirty="0" smtClean="0"/>
              <a:t>power. </a:t>
            </a:r>
            <a:endParaRPr lang="en-US" dirty="0" smtClean="0"/>
          </a:p>
          <a:p>
            <a:endParaRPr lang="en-US" dirty="0" smtClean="0"/>
          </a:p>
          <a:p>
            <a:r>
              <a:rPr lang="en-US" dirty="0" smtClean="0"/>
              <a:t>		</a:t>
            </a:r>
            <a:endParaRPr lang="en-US" dirty="0">
              <a:latin typeface="Arial" panose="020B0604020202020204" pitchFamily="34" charset="0"/>
              <a:cs typeface="Arial" panose="020B0604020202020204" pitchFamily="34" charset="0"/>
            </a:endParaRPr>
          </a:p>
        </p:txBody>
      </p:sp>
      <p:sp>
        <p:nvSpPr>
          <p:cNvPr id="2" name="Rectangle 3"/>
          <p:cNvSpPr>
            <a:spLocks noChangeArrowheads="1"/>
          </p:cNvSpPr>
          <p:nvPr/>
        </p:nvSpPr>
        <p:spPr bwMode="auto">
          <a:xfrm>
            <a:off x="482140" y="2605682"/>
            <a:ext cx="84946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28588">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8588"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smtClean="0">
                <a:ln>
                  <a:noFill/>
                </a:ln>
                <a:solidFill>
                  <a:schemeClr val="tx1"/>
                </a:solidFill>
                <a:effectLst/>
                <a:ea typeface="Calisto MT" panose="02040603050505030304" pitchFamily="18" charset="0"/>
                <a:cs typeface="Arial" panose="020B0604020202020204" pitchFamily="34" charset="0"/>
              </a:rPr>
              <a:t> </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2SLS coefficient estimates,</a:t>
            </a:r>
            <a:r>
              <a:rPr kumimoji="0" lang="en-US" altLang="en-US" sz="2000" b="0" u="none" strike="noStrike" cap="none" normalizeH="0" dirty="0" smtClean="0">
                <a:ln>
                  <a:noFill/>
                </a:ln>
                <a:solidFill>
                  <a:schemeClr val="tx1"/>
                </a:solidFill>
                <a:effectLst/>
                <a:latin typeface="+mn-lt"/>
                <a:ea typeface="Calisto MT" panose="02040603050505030304" pitchFamily="18" charset="0"/>
                <a:cs typeface="Arial" panose="020B0604020202020204" pitchFamily="34" charset="0"/>
              </a:rPr>
              <a:t> w/ and w/o shift-share interaction</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 (1</a:t>
            </a:r>
            <a:r>
              <a:rPr kumimoji="0" lang="en-US" altLang="en-US" sz="2000" b="0" u="none" strike="noStrike" cap="none" normalizeH="0" baseline="30000" dirty="0" smtClean="0">
                <a:ln>
                  <a:noFill/>
                </a:ln>
                <a:solidFill>
                  <a:schemeClr val="tx1"/>
                </a:solidFill>
                <a:effectLst/>
                <a:latin typeface="+mn-lt"/>
                <a:ea typeface="Calisto MT" panose="02040603050505030304" pitchFamily="18" charset="0"/>
                <a:cs typeface="Arial" panose="020B0604020202020204" pitchFamily="34" charset="0"/>
              </a:rPr>
              <a:t>st</a:t>
            </a:r>
            <a:r>
              <a:rPr kumimoji="0" lang="en-US" altLang="en-US" sz="2000" b="0" u="none" strike="noStrike" cap="none" normalizeH="0" baseline="0" dirty="0" smtClean="0">
                <a:ln>
                  <a:noFill/>
                </a:ln>
                <a:solidFill>
                  <a:schemeClr val="tx1"/>
                </a:solidFill>
                <a:effectLst/>
                <a:latin typeface="+mn-lt"/>
                <a:ea typeface="Calisto MT" panose="02040603050505030304" pitchFamily="18" charset="0"/>
                <a:cs typeface="Arial" panose="020B0604020202020204" pitchFamily="34" charset="0"/>
              </a:rPr>
              <a:t> diff)	</a:t>
            </a:r>
            <a:endParaRPr kumimoji="0" lang="en-US" altLang="en-US" sz="2000" b="0" u="none" strike="noStrike" cap="none" normalizeH="0" baseline="0" dirty="0" smtClean="0">
              <a:ln>
                <a:noFill/>
              </a:ln>
              <a:solidFill>
                <a:schemeClr val="tx1"/>
              </a:solidFill>
              <a:effectLst/>
              <a:latin typeface="+mn-lt"/>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118203" y="3114675"/>
            <a:ext cx="5114925" cy="3743325"/>
          </a:xfrm>
          <a:prstGeom prst="rect">
            <a:avLst/>
          </a:prstGeom>
        </p:spPr>
      </p:pic>
    </p:spTree>
    <p:extLst>
      <p:ext uri="{BB962C8B-B14F-4D97-AF65-F5344CB8AC3E}">
        <p14:creationId xmlns:p14="http://schemas.microsoft.com/office/powerpoint/2010/main" val="15091430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72200" y="152400"/>
            <a:ext cx="2819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Key takeaways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70367" y="1066800"/>
            <a:ext cx="8610600" cy="5262979"/>
          </a:xfrm>
          <a:prstGeom prst="rect">
            <a:avLst/>
          </a:prstGeom>
          <a:noFill/>
        </p:spPr>
        <p:txBody>
          <a:bodyPr wrap="square" rtlCol="0">
            <a:spAutoFit/>
          </a:bodyPr>
          <a:lstStyle/>
          <a:p>
            <a:r>
              <a:rPr lang="en-US" b="1" dirty="0" smtClean="0">
                <a:latin typeface="+mn-lt"/>
              </a:rPr>
              <a:t>Key takeaways from these sections:</a:t>
            </a:r>
          </a:p>
          <a:p>
            <a:endParaRPr lang="en-US" dirty="0">
              <a:latin typeface="+mn-lt"/>
              <a:cs typeface="Arial" panose="020B0604020202020204" pitchFamily="34" charset="0"/>
            </a:endParaRPr>
          </a:p>
          <a:p>
            <a:pPr marL="342900" indent="-342900">
              <a:buFontTx/>
              <a:buChar char="-"/>
            </a:pPr>
            <a:r>
              <a:rPr lang="en-US" dirty="0" smtClean="0">
                <a:latin typeface="+mn-lt"/>
                <a:cs typeface="Arial" panose="020B0604020202020204" pitchFamily="34" charset="0"/>
              </a:rPr>
              <a:t>The </a:t>
            </a:r>
            <a:r>
              <a:rPr lang="en-US" dirty="0">
                <a:latin typeface="+mn-lt"/>
                <a:cs typeface="Arial" panose="020B0604020202020204" pitchFamily="34" charset="0"/>
              </a:rPr>
              <a:t>sequencing of observations in a panel risks spurious regressions </a:t>
            </a:r>
            <a:r>
              <a:rPr lang="en-US" dirty="0" smtClean="0">
                <a:latin typeface="+mn-lt"/>
                <a:cs typeface="Arial" panose="020B0604020202020204" pitchFamily="34" charset="0"/>
              </a:rPr>
              <a:t>problems if one doesn’t address non-</a:t>
            </a:r>
            <a:r>
              <a:rPr lang="en-US" dirty="0" err="1" smtClean="0">
                <a:latin typeface="+mn-lt"/>
                <a:cs typeface="Arial" panose="020B0604020202020204" pitchFamily="34" charset="0"/>
              </a:rPr>
              <a:t>iid</a:t>
            </a:r>
            <a:r>
              <a:rPr lang="en-US" dirty="0" smtClean="0">
                <a:latin typeface="+mn-lt"/>
                <a:cs typeface="Arial" panose="020B0604020202020204" pitchFamily="34" charset="0"/>
              </a:rPr>
              <a:t> errors. Leads not only </a:t>
            </a:r>
            <a:r>
              <a:rPr lang="en-US" dirty="0">
                <a:latin typeface="+mn-lt"/>
                <a:cs typeface="Arial" panose="020B0604020202020204" pitchFamily="34" charset="0"/>
              </a:rPr>
              <a:t>to over-rejection of null hypotheses but also to bias</a:t>
            </a:r>
            <a:r>
              <a:rPr lang="en-US" dirty="0" smtClean="0">
                <a:latin typeface="+mn-lt"/>
                <a:cs typeface="Arial" panose="020B0604020202020204" pitchFamily="34" charset="0"/>
              </a:rPr>
              <a:t>.</a:t>
            </a:r>
          </a:p>
          <a:p>
            <a:pPr marL="342900" indent="-342900">
              <a:buFontTx/>
              <a:buChar char="-"/>
            </a:pPr>
            <a:endParaRPr lang="en-US" dirty="0">
              <a:latin typeface="+mn-lt"/>
              <a:cs typeface="Arial" panose="020B0604020202020204" pitchFamily="34" charset="0"/>
            </a:endParaRPr>
          </a:p>
          <a:p>
            <a:pPr marL="342900" indent="-342900">
              <a:buFontTx/>
              <a:buChar char="-"/>
            </a:pPr>
            <a:r>
              <a:rPr lang="en-US" dirty="0" smtClean="0">
                <a:latin typeface="+mn-lt"/>
                <a:cs typeface="Arial" panose="020B0604020202020204" pitchFamily="34" charset="0"/>
              </a:rPr>
              <a:t>W/</a:t>
            </a:r>
            <a:r>
              <a:rPr lang="en-US" dirty="0" err="1" smtClean="0">
                <a:latin typeface="+mn-lt"/>
                <a:cs typeface="Arial" panose="020B0604020202020204" pitchFamily="34" charset="0"/>
              </a:rPr>
              <a:t>cointegrated</a:t>
            </a:r>
            <a:r>
              <a:rPr lang="en-US" dirty="0" smtClean="0">
                <a:latin typeface="+mn-lt"/>
                <a:cs typeface="Arial" panose="020B0604020202020204" pitchFamily="34" charset="0"/>
              </a:rPr>
              <a:t> variables, the IV attempt to obviate reverse causality leads to bias with the sign of the reverse causal relationship … bakes in, rather than resolves, problem.</a:t>
            </a:r>
            <a:endParaRPr lang="en-US" dirty="0">
              <a:latin typeface="+mn-lt"/>
              <a:cs typeface="Arial" panose="020B0604020202020204" pitchFamily="34" charset="0"/>
            </a:endParaRPr>
          </a:p>
          <a:p>
            <a:pPr marL="342900" indent="-342900">
              <a:buFontTx/>
              <a:buChar char="-"/>
            </a:pPr>
            <a:endParaRPr lang="en-US" dirty="0" smtClean="0">
              <a:latin typeface="+mn-lt"/>
              <a:cs typeface="Arial" panose="020B0604020202020204" pitchFamily="34" charset="0"/>
            </a:endParaRPr>
          </a:p>
          <a:p>
            <a:pPr marL="342900" indent="-342900">
              <a:buFontTx/>
              <a:buChar char="-"/>
            </a:pPr>
            <a:r>
              <a:rPr lang="en-US" dirty="0" smtClean="0">
                <a:latin typeface="+mn-lt"/>
                <a:cs typeface="Arial" panose="020B0604020202020204" pitchFamily="34" charset="0"/>
              </a:rPr>
              <a:t>More </a:t>
            </a:r>
            <a:r>
              <a:rPr lang="en-US" dirty="0">
                <a:latin typeface="+mn-lt"/>
                <a:cs typeface="Arial" panose="020B0604020202020204" pitchFamily="34" charset="0"/>
              </a:rPr>
              <a:t>sophisticated interacted instruments merely rescales the problem but doesn’t </a:t>
            </a:r>
            <a:r>
              <a:rPr lang="en-US" dirty="0" smtClean="0">
                <a:latin typeface="+mn-lt"/>
                <a:cs typeface="Arial" panose="020B0604020202020204" pitchFamily="34" charset="0"/>
              </a:rPr>
              <a:t>resolve </a:t>
            </a:r>
            <a:r>
              <a:rPr lang="en-US" dirty="0">
                <a:latin typeface="+mn-lt"/>
                <a:cs typeface="Arial" panose="020B0604020202020204" pitchFamily="34" charset="0"/>
              </a:rPr>
              <a:t>it.</a:t>
            </a:r>
          </a:p>
          <a:p>
            <a:pPr marL="342900" indent="-342900">
              <a:buFontTx/>
              <a:buChar char="-"/>
            </a:pPr>
            <a:endParaRPr lang="en-US" dirty="0" smtClean="0">
              <a:latin typeface="+mn-lt"/>
              <a:cs typeface="Arial" panose="020B0604020202020204" pitchFamily="34" charset="0"/>
            </a:endParaRPr>
          </a:p>
          <a:p>
            <a:pPr marL="342900" indent="-342900">
              <a:buFontTx/>
              <a:buChar char="-"/>
            </a:pPr>
            <a:r>
              <a:rPr lang="en-US" dirty="0" smtClean="0">
                <a:latin typeface="+mn-lt"/>
                <a:cs typeface="Arial" panose="020B0604020202020204" pitchFamily="34" charset="0"/>
              </a:rPr>
              <a:t>As a result, panel IV claims of causal inference are suspect. </a:t>
            </a:r>
            <a:r>
              <a:rPr lang="en-US" dirty="0" smtClean="0">
                <a:latin typeface="+mn-lt"/>
                <a:cs typeface="Arial" panose="020B0604020202020204" pitchFamily="34" charset="0"/>
              </a:rPr>
              <a:t>  </a:t>
            </a:r>
            <a:endParaRPr lang="en-US" dirty="0">
              <a:latin typeface="+mn-lt"/>
              <a:cs typeface="Arial" panose="020B0604020202020204" pitchFamily="34" charset="0"/>
            </a:endParaRPr>
          </a:p>
        </p:txBody>
      </p:sp>
    </p:spTree>
    <p:extLst>
      <p:ext uri="{BB962C8B-B14F-4D97-AF65-F5344CB8AC3E}">
        <p14:creationId xmlns:p14="http://schemas.microsoft.com/office/powerpoint/2010/main" val="3251058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52400" y="1066800"/>
            <a:ext cx="8828567" cy="2677656"/>
          </a:xfrm>
          <a:prstGeom prst="rect">
            <a:avLst/>
          </a:prstGeom>
          <a:noFill/>
        </p:spPr>
        <p:txBody>
          <a:bodyPr wrap="square" rtlCol="0">
            <a:spAutoFit/>
          </a:bodyPr>
          <a:lstStyle/>
          <a:p>
            <a:r>
              <a:rPr lang="en-US" b="1" dirty="0" smtClean="0">
                <a:latin typeface="+mn-lt"/>
              </a:rPr>
              <a:t>Cautions not withstanding, panel IV may still offer the best option for causal identification. But one needs careful diagnostics.</a:t>
            </a:r>
          </a:p>
          <a:p>
            <a:endParaRPr lang="en-US" dirty="0" smtClean="0">
              <a:latin typeface="+mn-lt"/>
              <a:cs typeface="Arial" panose="020B0604020202020204" pitchFamily="34" charset="0"/>
            </a:endParaRPr>
          </a:p>
          <a:p>
            <a:r>
              <a:rPr lang="en-US" b="1" i="1" dirty="0" smtClean="0">
                <a:latin typeface="+mn-lt"/>
                <a:cs typeface="Arial" panose="020B0604020202020204" pitchFamily="34" charset="0"/>
              </a:rPr>
              <a:t>Step 1: Carefully visually inspect the data. </a:t>
            </a:r>
            <a:r>
              <a:rPr lang="en-US" dirty="0" smtClean="0">
                <a:latin typeface="+mn-lt"/>
                <a:cs typeface="Arial" panose="020B0604020202020204" pitchFamily="34" charset="0"/>
              </a:rPr>
              <a:t>This involves more than scatter plots; look at trends and sub-trends. Where does the identifying variation come from in the data?  Example:</a:t>
            </a:r>
            <a:endParaRPr lang="en-US" dirty="0">
              <a:latin typeface="+mn-lt"/>
              <a:cs typeface="Arial" panose="020B0604020202020204" pitchFamily="34" charset="0"/>
            </a:endParaRPr>
          </a:p>
          <a:p>
            <a:pPr marL="514350" indent="-514350">
              <a:buAutoNum type="romanLcParenR"/>
            </a:pP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76600"/>
            <a:ext cx="4243495" cy="31022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47113" y="6172200"/>
            <a:ext cx="84497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Linear Trends in the Difference Between Average Civil Conflict Incidence for Countries with </a:t>
            </a:r>
            <a:r>
              <a:rPr kumimoji="0" lang="en-US" altLang="en-US" sz="1600" b="0" i="1"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D≥0.3 </a:t>
            </a:r>
            <a:r>
              <a:rPr kumimoji="0" lang="en-US" altLang="en-US" sz="16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and Countries with </a:t>
            </a:r>
            <a:r>
              <a:rPr kumimoji="0" lang="en-US" altLang="en-US" sz="1600" b="0" i="1"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D&lt;0.3</a:t>
            </a:r>
            <a:r>
              <a:rPr kumimoji="0" lang="en-US" altLang="en-US" sz="16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  (Regular minus Irregular Aid Recipients) by Decade</a:t>
            </a:r>
            <a:endParaRPr kumimoji="0" lang="en-US" altLang="en-US" sz="1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831737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152400" y="990600"/>
            <a:ext cx="8828567" cy="1077218"/>
          </a:xfrm>
          <a:prstGeom prst="rect">
            <a:avLst/>
          </a:prstGeom>
          <a:noFill/>
        </p:spPr>
        <p:txBody>
          <a:bodyPr wrap="square" rtlCol="0">
            <a:spAutoFit/>
          </a:bodyPr>
          <a:lstStyle/>
          <a:p>
            <a:r>
              <a:rPr lang="en-US" sz="2000" b="1" i="1" dirty="0"/>
              <a:t>Step 2: Identify </a:t>
            </a:r>
            <a:r>
              <a:rPr lang="en-US" sz="2000" b="1" i="1" dirty="0" smtClean="0"/>
              <a:t>causal mechanism(s)/instrument(s); if possible, run placebo tests. </a:t>
            </a:r>
            <a:r>
              <a:rPr lang="en-US" sz="2000" dirty="0" smtClean="0"/>
              <a:t>Real danger of spurious regressions based on seemingly-relevant instruments.  </a:t>
            </a:r>
            <a:endParaRPr lang="en-US" sz="2000" dirty="0"/>
          </a:p>
          <a:p>
            <a:pPr marL="514350" indent="-514350">
              <a:buAutoNum type="romanLcParenR"/>
            </a:pP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237026" y="1844219"/>
            <a:ext cx="8449774"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In NQ: evolving policy creates natural placebo test of hypothesized</a:t>
            </a: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 mechanism.</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endParaRPr>
          </a:p>
          <a:p>
            <a:r>
              <a:rPr lang="en-US" altLang="en-US" sz="2000" dirty="0">
                <a:latin typeface="+mn-lt"/>
                <a:cs typeface="Arial" panose="020B0604020202020204" pitchFamily="34" charset="0"/>
              </a:rPr>
              <a:t>1970s-early 1980s: Policy more or less as described by NQ</a:t>
            </a:r>
          </a:p>
          <a:p>
            <a:pPr marL="1085850" lvl="1" indent="-342900"/>
            <a:r>
              <a:rPr lang="en-US" altLang="en-US" sz="2000" dirty="0">
                <a:latin typeface="+mn-lt"/>
                <a:cs typeface="Arial" panose="020B0604020202020204" pitchFamily="34" charset="0"/>
              </a:rPr>
              <a:t>Wheat farmers supplied with non-recourse loans backed by their wheat production as collateral. Serve as de facto price floor. Rarely binding. </a:t>
            </a:r>
          </a:p>
          <a:p>
            <a:pPr marL="1085850" lvl="1" indent="-342900"/>
            <a:r>
              <a:rPr lang="en-US" altLang="en-US" sz="2000" dirty="0">
                <a:latin typeface="+mn-lt"/>
                <a:cs typeface="Arial" panose="020B0604020202020204" pitchFamily="34" charset="0"/>
              </a:rPr>
              <a:t>Food aid disposes of occasional gov’t-held surpluses.</a:t>
            </a:r>
          </a:p>
          <a:p>
            <a:pPr marL="1085850" lvl="1" indent="-342900"/>
            <a:endParaRPr lang="en-US" altLang="en-US" sz="2000" dirty="0">
              <a:latin typeface="+mn-lt"/>
              <a:cs typeface="Arial" panose="020B0604020202020204" pitchFamily="34" charset="0"/>
            </a:endParaRPr>
          </a:p>
          <a:p>
            <a:r>
              <a:rPr lang="en-US" altLang="en-US" sz="2000" dirty="0">
                <a:latin typeface="+mn-lt"/>
                <a:cs typeface="Arial" panose="020B0604020202020204" pitchFamily="34" charset="0"/>
              </a:rPr>
              <a:t>1985-1996: Prices near loan rates, gov’t builds stocks, raising costs and 	prompting major policy changes</a:t>
            </a:r>
          </a:p>
          <a:p>
            <a:pPr marL="1085850" lvl="1" indent="-342900"/>
            <a:r>
              <a:rPr lang="en-US" altLang="en-US" sz="2000" dirty="0">
                <a:latin typeface="+mn-lt"/>
                <a:cs typeface="Arial" panose="020B0604020202020204" pitchFamily="34" charset="0"/>
              </a:rPr>
              <a:t>Sever the link between prices and CCC purchases</a:t>
            </a:r>
          </a:p>
          <a:p>
            <a:pPr marL="1085850" lvl="1" indent="-342900"/>
            <a:r>
              <a:rPr lang="en-US" altLang="en-US" sz="2000" dirty="0">
                <a:latin typeface="+mn-lt"/>
                <a:cs typeface="Arial" panose="020B0604020202020204" pitchFamily="34" charset="0"/>
              </a:rPr>
              <a:t>Farm bills first change prices for NR loans</a:t>
            </a:r>
          </a:p>
          <a:p>
            <a:pPr marL="1085850" lvl="1" indent="-342900"/>
            <a:r>
              <a:rPr lang="en-US" altLang="en-US" sz="2000" dirty="0">
                <a:latin typeface="+mn-lt"/>
                <a:cs typeface="Arial" panose="020B0604020202020204" pitchFamily="34" charset="0"/>
              </a:rPr>
              <a:t>1996 farm bill formally severs the </a:t>
            </a:r>
            <a:r>
              <a:rPr lang="en-US" altLang="en-US" sz="2000" dirty="0" smtClean="0">
                <a:latin typeface="+mn-lt"/>
                <a:cs typeface="Arial" panose="020B0604020202020204" pitchFamily="34" charset="0"/>
              </a:rPr>
              <a:t>link for once and for all</a:t>
            </a:r>
            <a:endParaRPr lang="en-US" altLang="en-US" sz="2000" dirty="0">
              <a:latin typeface="+mn-lt"/>
              <a:cs typeface="Arial" panose="020B0604020202020204" pitchFamily="34" charset="0"/>
            </a:endParaRPr>
          </a:p>
          <a:p>
            <a:pPr marL="1085850" lvl="1" indent="-342900"/>
            <a:endParaRPr lang="en-US" altLang="en-US" sz="2000" dirty="0">
              <a:latin typeface="+mn-lt"/>
              <a:cs typeface="Arial" panose="020B0604020202020204" pitchFamily="34" charset="0"/>
            </a:endParaRPr>
          </a:p>
          <a:p>
            <a:r>
              <a:rPr lang="en-US" altLang="en-US" sz="2000" dirty="0">
                <a:latin typeface="+mn-lt"/>
                <a:cs typeface="Arial" panose="020B0604020202020204" pitchFamily="34" charset="0"/>
              </a:rPr>
              <a:t>1996-2006: No direct link between production and food aid purchases</a:t>
            </a:r>
          </a:p>
          <a:p>
            <a:r>
              <a:rPr lang="en-US" altLang="en-US" sz="2000" dirty="0">
                <a:latin typeface="+mn-lt"/>
                <a:cs typeface="Arial" panose="020B0604020202020204" pitchFamily="34" charset="0"/>
              </a:rPr>
              <a:t> </a:t>
            </a:r>
            <a:r>
              <a:rPr lang="en-US" altLang="en-US" sz="2000" dirty="0" smtClean="0">
                <a:latin typeface="+mn-lt"/>
                <a:cs typeface="Arial" panose="020B0604020202020204" pitchFamily="34" charset="0"/>
              </a:rPr>
              <a:t>           Food </a:t>
            </a:r>
            <a:r>
              <a:rPr lang="en-US" altLang="en-US" sz="2000" dirty="0">
                <a:latin typeface="+mn-lt"/>
                <a:cs typeface="Arial" panose="020B0604020202020204" pitchFamily="34" charset="0"/>
              </a:rPr>
              <a:t>aid now open market procurement, not surplus </a:t>
            </a:r>
            <a:r>
              <a:rPr lang="en-US" altLang="en-US" sz="2000" dirty="0" smtClean="0">
                <a:latin typeface="+mn-lt"/>
                <a:cs typeface="Arial" panose="020B0604020202020204" pitchFamily="34" charset="0"/>
              </a:rPr>
              <a:t>disposal</a:t>
            </a:r>
            <a:endParaRPr kumimoji="0" lang="en-US" altLang="en-US" sz="20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05359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Placebo </a:t>
            </a:r>
            <a:r>
              <a:rPr lang="en-US" sz="2800" b="1" dirty="0" smtClean="0">
                <a:solidFill>
                  <a:schemeClr val="bg1"/>
                </a:solidFill>
                <a:latin typeface="Arial" panose="020B0604020202020204" pitchFamily="34" charset="0"/>
                <a:cs typeface="Arial" panose="020B0604020202020204" pitchFamily="34" charset="0"/>
              </a:rPr>
              <a:t>test 1</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5105400" y="1447800"/>
            <a:ext cx="4038600" cy="4708981"/>
          </a:xfrm>
          <a:prstGeom prst="rect">
            <a:avLst/>
          </a:prstGeom>
          <a:noFill/>
        </p:spPr>
        <p:txBody>
          <a:bodyPr wrap="square" rtlCol="0">
            <a:spAutoFit/>
          </a:bodyPr>
          <a:lstStyle/>
          <a:p>
            <a:r>
              <a:rPr lang="en-US" sz="2000" dirty="0" smtClean="0">
                <a:latin typeface="+mn-lt"/>
                <a:cs typeface="Arial" panose="020B0604020202020204" pitchFamily="34" charset="0"/>
              </a:rPr>
              <a:t>Re-estimate for each sub-period, corresponding to policy breaks.</a:t>
            </a:r>
          </a:p>
          <a:p>
            <a:endParaRPr lang="en-US" sz="2000" dirty="0" smtClean="0">
              <a:latin typeface="+mn-lt"/>
              <a:cs typeface="Arial" panose="020B0604020202020204" pitchFamily="34" charset="0"/>
            </a:endParaRPr>
          </a:p>
          <a:p>
            <a:r>
              <a:rPr lang="en-US" sz="2000" dirty="0" smtClean="0">
                <a:latin typeface="+mn-lt"/>
                <a:cs typeface="Arial" panose="020B0604020202020204" pitchFamily="34" charset="0"/>
              </a:rPr>
              <a:t>1</a:t>
            </a:r>
            <a:r>
              <a:rPr lang="en-US" sz="2000" baseline="30000" dirty="0" smtClean="0">
                <a:latin typeface="+mn-lt"/>
                <a:cs typeface="Arial" panose="020B0604020202020204" pitchFamily="34" charset="0"/>
              </a:rPr>
              <a:t>st</a:t>
            </a:r>
            <a:r>
              <a:rPr lang="en-US" sz="2000" dirty="0" smtClean="0">
                <a:latin typeface="+mn-lt"/>
                <a:cs typeface="Arial" panose="020B0604020202020204" pitchFamily="34" charset="0"/>
              </a:rPr>
              <a:t> </a:t>
            </a:r>
            <a:r>
              <a:rPr lang="en-US" sz="2000" dirty="0">
                <a:latin typeface="+mn-lt"/>
                <a:cs typeface="Arial" panose="020B0604020202020204" pitchFamily="34" charset="0"/>
              </a:rPr>
              <a:t>stage instrument becomes insignificant in relevant (pre-1985) period; 2SLS estimate unchanged (but </a:t>
            </a:r>
            <a:r>
              <a:rPr lang="en-US" sz="2000" dirty="0" err="1">
                <a:latin typeface="+mn-lt"/>
                <a:cs typeface="Arial" panose="020B0604020202020204" pitchFamily="34" charset="0"/>
              </a:rPr>
              <a:t>insig</a:t>
            </a:r>
            <a:r>
              <a:rPr lang="en-US" sz="2000" dirty="0">
                <a:latin typeface="+mn-lt"/>
                <a:cs typeface="Arial" panose="020B0604020202020204" pitchFamily="34" charset="0"/>
              </a:rPr>
              <a:t>).</a:t>
            </a:r>
          </a:p>
          <a:p>
            <a:endParaRPr lang="en-US" sz="2000" dirty="0">
              <a:latin typeface="+mn-lt"/>
              <a:cs typeface="Arial" panose="020B0604020202020204" pitchFamily="34" charset="0"/>
            </a:endParaRPr>
          </a:p>
          <a:p>
            <a:r>
              <a:rPr lang="en-US" sz="2000" dirty="0">
                <a:latin typeface="+mn-lt"/>
                <a:cs typeface="Arial" panose="020B0604020202020204" pitchFamily="34" charset="0"/>
              </a:rPr>
              <a:t>But placebo test period (post-1996) not stat sig different from relevant (pre-1985) period. </a:t>
            </a:r>
          </a:p>
          <a:p>
            <a:endParaRPr lang="en-US" sz="2000" dirty="0">
              <a:latin typeface="+mn-lt"/>
              <a:cs typeface="Arial" panose="020B0604020202020204" pitchFamily="34" charset="0"/>
            </a:endParaRPr>
          </a:p>
          <a:p>
            <a:r>
              <a:rPr lang="en-US" sz="2000" dirty="0" smtClean="0">
                <a:latin typeface="+mn-lt"/>
                <a:cs typeface="Arial" panose="020B0604020202020204" pitchFamily="34" charset="0"/>
              </a:rPr>
              <a:t>Failed placebo test signals that the hypothesized mechanism isn’t driving observed correlation. </a:t>
            </a:r>
            <a:endParaRPr lang="en-US" sz="2000" dirty="0">
              <a:latin typeface="+mn-lt"/>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76235" y="1219200"/>
            <a:ext cx="4931688" cy="2667000"/>
          </a:xfrm>
          <a:prstGeom prst="rect">
            <a:avLst/>
          </a:prstGeom>
        </p:spPr>
      </p:pic>
      <p:pic>
        <p:nvPicPr>
          <p:cNvPr id="6" name="Picture 5"/>
          <p:cNvPicPr>
            <a:picLocks noChangeAspect="1"/>
          </p:cNvPicPr>
          <p:nvPr/>
        </p:nvPicPr>
        <p:blipFill>
          <a:blip r:embed="rId3"/>
          <a:stretch>
            <a:fillRect/>
          </a:stretch>
        </p:blipFill>
        <p:spPr>
          <a:xfrm>
            <a:off x="345378" y="4419600"/>
            <a:ext cx="4593401" cy="1892733"/>
          </a:xfrm>
          <a:prstGeom prst="rect">
            <a:avLst/>
          </a:prstGeom>
        </p:spPr>
      </p:pic>
    </p:spTree>
    <p:extLst>
      <p:ext uri="{BB962C8B-B14F-4D97-AF65-F5344CB8AC3E}">
        <p14:creationId xmlns:p14="http://schemas.microsoft.com/office/powerpoint/2010/main" val="2270445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299483" y="1066800"/>
            <a:ext cx="8681484" cy="400110"/>
          </a:xfrm>
          <a:prstGeom prst="rect">
            <a:avLst/>
          </a:prstGeom>
          <a:noFill/>
        </p:spPr>
        <p:txBody>
          <a:bodyPr wrap="square" rtlCol="0">
            <a:spAutoFit/>
          </a:bodyPr>
          <a:lstStyle/>
          <a:p>
            <a:r>
              <a:rPr lang="en-US" sz="2000" b="1" i="1" dirty="0"/>
              <a:t>Step </a:t>
            </a:r>
            <a:r>
              <a:rPr lang="en-US" sz="2000" b="1" i="1" dirty="0" smtClean="0"/>
              <a:t>3: </a:t>
            </a:r>
            <a:r>
              <a:rPr lang="en-US" sz="2000" b="1" i="1" dirty="0"/>
              <a:t>Run the OLS regression and identify most likely direction of bias</a:t>
            </a:r>
            <a:r>
              <a:rPr lang="en-US" sz="2000" b="1" i="1" dirty="0" smtClean="0"/>
              <a:t>. </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1"/>
          <p:cNvSpPr txBox="1">
            <a:spLocks noChangeArrowheads="1"/>
          </p:cNvSpPr>
          <p:nvPr/>
        </p:nvSpPr>
        <p:spPr bwMode="auto">
          <a:xfrm>
            <a:off x="299483" y="1676400"/>
            <a:ext cx="8681484"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b="1" dirty="0" smtClean="0">
                <a:latin typeface="+mn-lt"/>
                <a:cs typeface="Arial" panose="020B0604020202020204" pitchFamily="34" charset="0"/>
              </a:rPr>
              <a:t>NQ OLS </a:t>
            </a:r>
            <a:r>
              <a:rPr lang="en-US" altLang="en-US" sz="2000" b="1" dirty="0">
                <a:latin typeface="+mn-lt"/>
                <a:cs typeface="Arial" panose="020B0604020202020204" pitchFamily="34" charset="0"/>
              </a:rPr>
              <a:t>results</a:t>
            </a:r>
            <a:r>
              <a:rPr lang="en-US" altLang="en-US" sz="2000" dirty="0">
                <a:latin typeface="+mn-lt"/>
                <a:cs typeface="Arial" panose="020B0604020202020204" pitchFamily="34" charset="0"/>
              </a:rPr>
              <a:t>: negative, insignificant relationship b/n food aid flows </a:t>
            </a:r>
            <a:r>
              <a:rPr lang="en-US" altLang="en-US" sz="2000" dirty="0" smtClean="0">
                <a:latin typeface="+mn-lt"/>
                <a:cs typeface="Arial" panose="020B0604020202020204" pitchFamily="34" charset="0"/>
              </a:rPr>
              <a:t>- </a:t>
            </a:r>
            <a:r>
              <a:rPr lang="en-US" altLang="en-US" sz="2000" dirty="0">
                <a:latin typeface="+mn-lt"/>
                <a:cs typeface="Arial" panose="020B0604020202020204" pitchFamily="34" charset="0"/>
              </a:rPr>
              <a:t>conflict. </a:t>
            </a:r>
            <a:endParaRPr lang="en-US" altLang="en-US" sz="2000" dirty="0" smtClean="0">
              <a:latin typeface="+mn-lt"/>
              <a:cs typeface="Arial" panose="020B0604020202020204" pitchFamily="34" charset="0"/>
            </a:endParaRP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dirty="0" smtClean="0">
                <a:latin typeface="+mn-lt"/>
                <a:cs typeface="Arial" panose="020B0604020202020204" pitchFamily="34" charset="0"/>
              </a:rPr>
              <a:t>But </a:t>
            </a:r>
            <a:r>
              <a:rPr lang="en-US" altLang="en-US" sz="2000" dirty="0">
                <a:latin typeface="+mn-lt"/>
                <a:cs typeface="Arial" panose="020B0604020202020204" pitchFamily="34" charset="0"/>
              </a:rPr>
              <a:t>potentially endogenous if food aid flows targeted partly on basis of conflict status (per policy</a:t>
            </a:r>
            <a:r>
              <a:rPr lang="en-US" altLang="en-US" sz="2000" dirty="0" smtClean="0">
                <a:latin typeface="+mn-lt"/>
                <a:cs typeface="Arial" panose="020B0604020202020204" pitchFamily="34" charset="0"/>
              </a:rPr>
              <a:t>). Positive selection bias. </a:t>
            </a:r>
            <a:endParaRPr lang="en-US" altLang="en-US" sz="2000" dirty="0">
              <a:latin typeface="+mn-lt"/>
              <a:cs typeface="Arial" panose="020B0604020202020204" pitchFamily="34" charset="0"/>
            </a:endParaRPr>
          </a:p>
          <a:p>
            <a:pPr>
              <a:spcBef>
                <a:spcPct val="0"/>
              </a:spcBef>
              <a:buFontTx/>
              <a:buNone/>
            </a:pPr>
            <a:endParaRPr lang="en-US" altLang="en-US" sz="2000" dirty="0">
              <a:latin typeface="+mn-lt"/>
              <a:cs typeface="Arial" panose="020B0604020202020204" pitchFamily="34" charset="0"/>
            </a:endParaRPr>
          </a:p>
          <a:p>
            <a:pPr>
              <a:spcBef>
                <a:spcPct val="0"/>
              </a:spcBef>
              <a:buNone/>
            </a:pPr>
            <a:r>
              <a:rPr lang="en-US" altLang="en-US" sz="2000" dirty="0">
                <a:latin typeface="+mn-lt"/>
                <a:cs typeface="Arial" panose="020B0604020202020204" pitchFamily="34" charset="0"/>
              </a:rPr>
              <a:t>N&amp;Q argue that OLS </a:t>
            </a:r>
            <a:r>
              <a:rPr lang="en-US" altLang="en-US" sz="2000" dirty="0" smtClean="0">
                <a:latin typeface="+mn-lt"/>
                <a:cs typeface="Arial" panose="020B0604020202020204" pitchFamily="34" charset="0"/>
              </a:rPr>
              <a:t>estimates are </a:t>
            </a:r>
            <a:r>
              <a:rPr lang="en-US" altLang="en-US" sz="2000" i="1" dirty="0">
                <a:latin typeface="+mn-lt"/>
                <a:cs typeface="Arial" panose="020B0604020202020204" pitchFamily="34" charset="0"/>
              </a:rPr>
              <a:t>downwardly</a:t>
            </a:r>
            <a:r>
              <a:rPr lang="en-US" altLang="en-US" sz="2000" dirty="0">
                <a:latin typeface="+mn-lt"/>
                <a:cs typeface="Arial" panose="020B0604020202020204" pitchFamily="34" charset="0"/>
              </a:rPr>
              <a:t> biased because food aid </a:t>
            </a:r>
            <a:r>
              <a:rPr lang="en-US" altLang="en-US" sz="2000" dirty="0" smtClean="0">
                <a:latin typeface="+mn-lt"/>
                <a:cs typeface="Arial" panose="020B0604020202020204" pitchFamily="34" charset="0"/>
              </a:rPr>
              <a:t>is targeted </a:t>
            </a:r>
            <a:r>
              <a:rPr lang="en-US" altLang="en-US" sz="2000" dirty="0">
                <a:latin typeface="+mn-lt"/>
                <a:cs typeface="Arial" panose="020B0604020202020204" pitchFamily="34" charset="0"/>
              </a:rPr>
              <a:t>to countries </a:t>
            </a:r>
            <a:r>
              <a:rPr lang="en-US" altLang="en-US" sz="2000" i="1" dirty="0">
                <a:latin typeface="+mn-lt"/>
                <a:cs typeface="Arial" panose="020B0604020202020204" pitchFamily="34" charset="0"/>
              </a:rPr>
              <a:t>less</a:t>
            </a:r>
            <a:r>
              <a:rPr lang="en-US" altLang="en-US" sz="2000" dirty="0">
                <a:latin typeface="+mn-lt"/>
                <a:cs typeface="Arial" panose="020B0604020202020204" pitchFamily="34" charset="0"/>
              </a:rPr>
              <a:t> affected by conflict (where it is least likely to cause harm). </a:t>
            </a:r>
            <a:r>
              <a:rPr lang="en-US" altLang="en-US" sz="2000" dirty="0" smtClean="0">
                <a:latin typeface="+mn-lt"/>
                <a:cs typeface="Arial" panose="020B0604020202020204" pitchFamily="34" charset="0"/>
              </a:rPr>
              <a:t>??????</a:t>
            </a:r>
          </a:p>
        </p:txBody>
      </p:sp>
    </p:spTree>
    <p:extLst>
      <p:ext uri="{BB962C8B-B14F-4D97-AF65-F5344CB8AC3E}">
        <p14:creationId xmlns:p14="http://schemas.microsoft.com/office/powerpoint/2010/main" val="3222162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8</a:t>
            </a:r>
            <a:r>
              <a:rPr lang="en-US" sz="2800" b="1" dirty="0" smtClean="0">
                <a:solidFill>
                  <a:schemeClr val="bg1"/>
                </a:solidFill>
                <a:latin typeface="Arial" panose="020B0604020202020204" pitchFamily="34" charset="0"/>
                <a:cs typeface="Arial" panose="020B0604020202020204" pitchFamily="34" charset="0"/>
              </a:rPr>
              <a:t>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04800" y="1066800"/>
            <a:ext cx="8676167" cy="400110"/>
          </a:xfrm>
          <a:prstGeom prst="rect">
            <a:avLst/>
          </a:prstGeom>
          <a:noFill/>
        </p:spPr>
        <p:txBody>
          <a:bodyPr wrap="square" rtlCol="0">
            <a:spAutoFit/>
          </a:bodyPr>
          <a:lstStyle/>
          <a:p>
            <a:r>
              <a:rPr lang="en-US" sz="2000" b="1" i="1" dirty="0"/>
              <a:t>Step </a:t>
            </a:r>
            <a:r>
              <a:rPr lang="en-US" sz="2000" b="1" i="1" dirty="0" smtClean="0"/>
              <a:t>4: Estimate 2SLS regression. Does the parameter change as hypothesized?</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299483" y="1600200"/>
            <a:ext cx="844977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Given concerns</a:t>
            </a: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 of bias in OLS estimates, it is natural to attempt an IV solution.</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000" baseline="0" dirty="0">
              <a:solidFill>
                <a:srgbClr val="000000"/>
              </a:solidFill>
              <a:latin typeface="+mn-lt"/>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dirty="0" smtClean="0">
                <a:ln>
                  <a:noFill/>
                </a:ln>
                <a:solidFill>
                  <a:srgbClr val="000000"/>
                </a:solidFill>
                <a:effectLst/>
                <a:latin typeface="+mn-lt"/>
                <a:cs typeface="Times New Roman" panose="02020603050405020304" pitchFamily="18" charset="0"/>
              </a:rPr>
              <a:t>Crucial, however, to critically assess whether the direction of change from the (potentially biased) OLS estimate to the 2SLS estimate is consistent with the hypothesized mechanism(s) generating bias in the OLS estimate. </a:t>
            </a:r>
            <a:endParaRPr kumimoji="0" lang="en-US" altLang="en-US" sz="2000" b="0" i="0" u="none" strike="noStrike" cap="none" normalizeH="0" baseline="0" dirty="0" smtClean="0">
              <a:ln>
                <a:noFill/>
              </a:ln>
              <a:solidFill>
                <a:schemeClr val="tx1"/>
              </a:solidFill>
              <a:effectLst/>
              <a:latin typeface="+mn-lt"/>
            </a:endParaRPr>
          </a:p>
        </p:txBody>
      </p:sp>
      <p:sp>
        <p:nvSpPr>
          <p:cNvPr id="6" name="TextBox 1"/>
          <p:cNvSpPr txBox="1">
            <a:spLocks noChangeArrowheads="1"/>
          </p:cNvSpPr>
          <p:nvPr/>
        </p:nvSpPr>
        <p:spPr bwMode="auto">
          <a:xfrm>
            <a:off x="319057" y="3657600"/>
            <a:ext cx="6310343"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buNone/>
            </a:pPr>
            <a:r>
              <a:rPr lang="en-US" altLang="en-US" sz="2000" b="1" dirty="0" smtClean="0">
                <a:latin typeface="+mn-lt"/>
                <a:cs typeface="Arial" panose="020B0604020202020204" pitchFamily="34" charset="0"/>
              </a:rPr>
              <a:t>Problem: </a:t>
            </a:r>
            <a:r>
              <a:rPr lang="en-US" sz="2000" dirty="0" smtClean="0">
                <a:latin typeface="+mn-lt"/>
                <a:cs typeface="Arial" panose="020B0604020202020204" pitchFamily="34" charset="0"/>
              </a:rPr>
              <a:t>US policy is: “[</a:t>
            </a:r>
            <a:r>
              <a:rPr lang="en-US" sz="2000" dirty="0">
                <a:latin typeface="+mn-lt"/>
                <a:cs typeface="Arial" panose="020B0604020202020204" pitchFamily="34" charset="0"/>
              </a:rPr>
              <a:t>USAID Food for Peace] provides emergency food assistance to those affected by </a:t>
            </a:r>
            <a:r>
              <a:rPr lang="en-US" sz="2000" i="1" u="sng" dirty="0">
                <a:latin typeface="+mn-lt"/>
                <a:cs typeface="Arial" panose="020B0604020202020204" pitchFamily="34" charset="0"/>
              </a:rPr>
              <a:t>conflict</a:t>
            </a:r>
            <a:r>
              <a:rPr lang="en-US" sz="2000" dirty="0">
                <a:latin typeface="+mn-lt"/>
                <a:cs typeface="Arial" panose="020B0604020202020204" pitchFamily="34" charset="0"/>
              </a:rPr>
              <a:t> and natural disasters and provides development food assistance to address the underlying causes of hunger.” (2015, emphasis added</a:t>
            </a:r>
            <a:r>
              <a:rPr lang="en-US" sz="2000" dirty="0" smtClean="0">
                <a:latin typeface="+mn-lt"/>
                <a:cs typeface="Arial" panose="020B0604020202020204" pitchFamily="34" charset="0"/>
              </a:rPr>
              <a:t>) So OLS bias should be</a:t>
            </a:r>
            <a:r>
              <a:rPr lang="en-US" sz="2000" i="1" dirty="0" smtClean="0">
                <a:latin typeface="+mn-lt"/>
                <a:cs typeface="Arial" panose="020B0604020202020204" pitchFamily="34" charset="0"/>
              </a:rPr>
              <a:t> upward</a:t>
            </a:r>
            <a:r>
              <a:rPr lang="en-US" sz="2000" dirty="0" smtClean="0">
                <a:latin typeface="+mn-lt"/>
                <a:cs typeface="Arial" panose="020B0604020202020204" pitchFamily="34" charset="0"/>
              </a:rPr>
              <a:t>. </a:t>
            </a:r>
            <a:endParaRPr lang="en-US" sz="2000" dirty="0">
              <a:latin typeface="+mn-lt"/>
              <a:cs typeface="Arial" panose="020B0604020202020204" pitchFamily="34" charset="0"/>
            </a:endParaRPr>
          </a:p>
          <a:p>
            <a:pPr>
              <a:buNone/>
            </a:pPr>
            <a:endParaRPr lang="en-US" sz="2000" dirty="0" smtClean="0">
              <a:latin typeface="+mn-lt"/>
              <a:cs typeface="Arial" panose="020B0604020202020204" pitchFamily="34" charset="0"/>
            </a:endParaRPr>
          </a:p>
          <a:p>
            <a:pPr>
              <a:buNone/>
            </a:pPr>
            <a:r>
              <a:rPr lang="en-US" sz="2000" dirty="0" smtClean="0">
                <a:latin typeface="+mn-lt"/>
                <a:cs typeface="Arial" panose="020B0604020202020204" pitchFamily="34" charset="0"/>
              </a:rPr>
              <a:t>Furthermore</a:t>
            </a:r>
            <a:r>
              <a:rPr lang="en-US" sz="2000" dirty="0">
                <a:latin typeface="+mn-lt"/>
                <a:cs typeface="Arial" panose="020B0604020202020204" pitchFamily="34" charset="0"/>
              </a:rPr>
              <a:t>, food aid flows persist, esp. in places that may need emergency assistance. This makes exposure variable endogenous</a:t>
            </a:r>
            <a:r>
              <a:rPr lang="en-US" sz="2000" dirty="0" smtClean="0">
                <a:latin typeface="+mn-lt"/>
                <a:cs typeface="Arial" panose="020B0604020202020204" pitchFamily="34" charset="0"/>
              </a:rPr>
              <a:t>.</a:t>
            </a:r>
            <a:endParaRPr lang="en-US" altLang="en-US" sz="2000" dirty="0">
              <a:latin typeface="+mn-lt"/>
              <a:cs typeface="Arial" panose="020B0604020202020204" pitchFamily="34" charset="0"/>
            </a:endParaRPr>
          </a:p>
        </p:txBody>
      </p:sp>
      <p:pic>
        <p:nvPicPr>
          <p:cNvPr id="7" name="Picture 6"/>
          <p:cNvPicPr>
            <a:picLocks noChangeAspect="1"/>
          </p:cNvPicPr>
          <p:nvPr/>
        </p:nvPicPr>
        <p:blipFill>
          <a:blip r:embed="rId2"/>
          <a:stretch>
            <a:fillRect/>
          </a:stretch>
        </p:blipFill>
        <p:spPr>
          <a:xfrm>
            <a:off x="6798049" y="3615392"/>
            <a:ext cx="2182918" cy="3077051"/>
          </a:xfrm>
          <a:prstGeom prst="rect">
            <a:avLst/>
          </a:prstGeom>
        </p:spPr>
      </p:pic>
    </p:spTree>
    <p:extLst>
      <p:ext uri="{BB962C8B-B14F-4D97-AF65-F5344CB8AC3E}">
        <p14:creationId xmlns:p14="http://schemas.microsoft.com/office/powerpoint/2010/main" val="31297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8</a:t>
            </a:r>
            <a:r>
              <a:rPr lang="en-US" sz="2800" b="1" dirty="0" smtClean="0">
                <a:solidFill>
                  <a:schemeClr val="bg1"/>
                </a:solidFill>
                <a:latin typeface="Arial" panose="020B0604020202020204" pitchFamily="34" charset="0"/>
                <a:cs typeface="Arial" panose="020B0604020202020204" pitchFamily="34" charset="0"/>
              </a:rPr>
              <a:t>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04800" y="1066800"/>
            <a:ext cx="8676167" cy="400110"/>
          </a:xfrm>
          <a:prstGeom prst="rect">
            <a:avLst/>
          </a:prstGeom>
          <a:noFill/>
        </p:spPr>
        <p:txBody>
          <a:bodyPr wrap="square" rtlCol="0">
            <a:spAutoFit/>
          </a:bodyPr>
          <a:lstStyle/>
          <a:p>
            <a:r>
              <a:rPr lang="en-US" sz="2000" b="1" i="1" dirty="0"/>
              <a:t>Step </a:t>
            </a:r>
            <a:r>
              <a:rPr lang="en-US" sz="2000" b="1" i="1" dirty="0" smtClean="0"/>
              <a:t>4: Estimate 2SLS regression. Instrument valid? </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a:blip r:embed="rId2"/>
          <a:stretch>
            <a:fillRect/>
          </a:stretch>
        </p:blipFill>
        <p:spPr>
          <a:xfrm>
            <a:off x="152400" y="3581400"/>
            <a:ext cx="4476168" cy="3276600"/>
          </a:xfrm>
          <a:prstGeom prst="rect">
            <a:avLst/>
          </a:prstGeom>
        </p:spPr>
      </p:pic>
      <p:sp>
        <p:nvSpPr>
          <p:cNvPr id="9" name="TextBox 8"/>
          <p:cNvSpPr txBox="1"/>
          <p:nvPr/>
        </p:nvSpPr>
        <p:spPr>
          <a:xfrm>
            <a:off x="304800" y="1524000"/>
            <a:ext cx="8229600" cy="1938992"/>
          </a:xfrm>
          <a:prstGeom prst="rect">
            <a:avLst/>
          </a:prstGeom>
          <a:noFill/>
        </p:spPr>
        <p:txBody>
          <a:bodyPr wrap="square" rtlCol="0">
            <a:spAutoFit/>
          </a:bodyPr>
          <a:lstStyle/>
          <a:p>
            <a:r>
              <a:rPr lang="en-US" sz="2000" dirty="0" smtClean="0">
                <a:latin typeface="+mn-lt"/>
                <a:cs typeface="Arial" panose="020B0604020202020204" pitchFamily="34" charset="0"/>
              </a:rPr>
              <a:t>In interacted IV, is D really excludable? Might it suffer non-random selection</a:t>
            </a:r>
            <a:r>
              <a:rPr lang="en-US" sz="2000" dirty="0" smtClean="0">
                <a:latin typeface="+mn-lt"/>
                <a:cs typeface="Arial" panose="020B0604020202020204" pitchFamily="34" charset="0"/>
              </a:rPr>
              <a:t>? </a:t>
            </a:r>
          </a:p>
          <a:p>
            <a:endParaRPr lang="en-US" sz="2000" dirty="0" smtClean="0">
              <a:latin typeface="+mn-lt"/>
              <a:cs typeface="Arial" panose="020B0604020202020204" pitchFamily="34" charset="0"/>
            </a:endParaRPr>
          </a:p>
          <a:p>
            <a:r>
              <a:rPr lang="en-US" sz="2000" dirty="0" smtClean="0">
                <a:latin typeface="+mn-lt"/>
                <a:cs typeface="Arial" panose="020B0604020202020204" pitchFamily="34" charset="0"/>
              </a:rPr>
              <a:t>Food </a:t>
            </a:r>
            <a:r>
              <a:rPr lang="en-US" sz="2000" dirty="0">
                <a:latin typeface="+mn-lt"/>
                <a:cs typeface="Arial" panose="020B0604020202020204" pitchFamily="34" charset="0"/>
              </a:rPr>
              <a:t>aid flows </a:t>
            </a:r>
            <a:r>
              <a:rPr lang="en-US" sz="2000" dirty="0" smtClean="0">
                <a:latin typeface="+mn-lt"/>
                <a:cs typeface="Arial" panose="020B0604020202020204" pitchFamily="34" charset="0"/>
              </a:rPr>
              <a:t>persist, esp. </a:t>
            </a:r>
            <a:r>
              <a:rPr lang="en-US" sz="2000" dirty="0">
                <a:latin typeface="+mn-lt"/>
                <a:cs typeface="Arial" panose="020B0604020202020204" pitchFamily="34" charset="0"/>
              </a:rPr>
              <a:t>if a food aid spell begins in a year of conflict. </a:t>
            </a:r>
            <a:r>
              <a:rPr lang="en-US" sz="2000" dirty="0" smtClean="0">
                <a:latin typeface="+mn-lt"/>
                <a:cs typeface="Arial" panose="020B0604020202020204" pitchFamily="34" charset="0"/>
              </a:rPr>
              <a:t>[Note: NQ find </a:t>
            </a:r>
            <a:r>
              <a:rPr lang="en-US" sz="2000" dirty="0">
                <a:latin typeface="+mn-lt"/>
                <a:cs typeface="Arial" panose="020B0604020202020204" pitchFamily="34" charset="0"/>
              </a:rPr>
              <a:t>no effect on conflict initiation, only on duration</a:t>
            </a:r>
            <a:r>
              <a:rPr lang="en-US" sz="2000" dirty="0" smtClean="0">
                <a:latin typeface="+mn-lt"/>
                <a:cs typeface="Arial" panose="020B0604020202020204" pitchFamily="34" charset="0"/>
              </a:rPr>
              <a:t>.] </a:t>
            </a:r>
          </a:p>
          <a:p>
            <a:r>
              <a:rPr lang="en-US" sz="2000" dirty="0" smtClean="0">
                <a:latin typeface="+mn-lt"/>
                <a:cs typeface="Arial" panose="020B0604020202020204" pitchFamily="34" charset="0"/>
              </a:rPr>
              <a:t>Selection bias </a:t>
            </a:r>
            <a:r>
              <a:rPr lang="en-US" sz="2000" dirty="0">
                <a:latin typeface="+mn-lt"/>
                <a:cs typeface="Arial" panose="020B0604020202020204" pitchFamily="34" charset="0"/>
              </a:rPr>
              <a:t>if food aid is targeted to conflict-affected countries. Persistence falls over study period, so problem greatest in </a:t>
            </a:r>
            <a:r>
              <a:rPr lang="en-US" sz="2000" dirty="0" smtClean="0">
                <a:latin typeface="+mn-lt"/>
                <a:cs typeface="Arial" panose="020B0604020202020204" pitchFamily="34" charset="0"/>
              </a:rPr>
              <a:t>1970s </a:t>
            </a:r>
            <a:r>
              <a:rPr lang="en-US" sz="2000" dirty="0" smtClean="0">
                <a:latin typeface="+mn-lt"/>
                <a:cs typeface="Arial" panose="020B0604020202020204" pitchFamily="34" charset="0"/>
              </a:rPr>
              <a:t>(when group diffs exist).</a:t>
            </a:r>
            <a:endParaRPr lang="en-US" sz="2000" dirty="0">
              <a:latin typeface="+mn-lt"/>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4497823" y="3741872"/>
            <a:ext cx="4112777" cy="2887528"/>
          </a:xfrm>
          <a:prstGeom prst="rect">
            <a:avLst/>
          </a:prstGeom>
        </p:spPr>
      </p:pic>
    </p:spTree>
    <p:extLst>
      <p:ext uri="{BB962C8B-B14F-4D97-AF65-F5344CB8AC3E}">
        <p14:creationId xmlns:p14="http://schemas.microsoft.com/office/powerpoint/2010/main" val="14648519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533400" y="1066800"/>
            <a:ext cx="8447567" cy="400110"/>
          </a:xfrm>
          <a:prstGeom prst="rect">
            <a:avLst/>
          </a:prstGeom>
          <a:noFill/>
        </p:spPr>
        <p:txBody>
          <a:bodyPr wrap="square" rtlCol="0">
            <a:spAutoFit/>
          </a:bodyPr>
          <a:lstStyle/>
          <a:p>
            <a:r>
              <a:rPr lang="en-US" sz="2000" b="1" i="1" dirty="0"/>
              <a:t>Step </a:t>
            </a:r>
            <a:r>
              <a:rPr lang="en-US" sz="2000" b="1" i="1" dirty="0" smtClean="0"/>
              <a:t>5: Check trend assumptions and </a:t>
            </a:r>
            <a:r>
              <a:rPr lang="en-US" sz="2000" b="1" i="1" dirty="0" err="1" smtClean="0"/>
              <a:t>nonstationarity</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3" name="Rectangle 3"/>
              <p:cNvSpPr>
                <a:spLocks noChangeArrowheads="1"/>
              </p:cNvSpPr>
              <p:nvPr/>
            </p:nvSpPr>
            <p:spPr bwMode="auto">
              <a:xfrm>
                <a:off x="533400" y="1600200"/>
                <a:ext cx="8229600" cy="503349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The spurious regression problem arises due to the unknown</a:t>
                </a: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 ARIMA process in each variable’s time series.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mn-lt"/>
                  <a:ea typeface="Calisto MT" panose="0204060305050503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Note: year fixed effects won’t solve the problem w/interacted IV</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mn-lt"/>
                  <a:ea typeface="Calisto MT" panose="0204060305050503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An augmented Dickey-Fuller test is a good first step to test for difference and/or trend stationarity. D</a:t>
                </a:r>
                <a:r>
                  <a:rPr lang="en-US" altLang="en-US" sz="2000" dirty="0" smtClean="0">
                    <a:solidFill>
                      <a:srgbClr val="000000"/>
                    </a:solidFill>
                    <a:latin typeface="+mn-lt"/>
                    <a:ea typeface="Calisto MT" panose="02040603050505030304" pitchFamily="18" charset="0"/>
                    <a:cs typeface="Times New Roman" panose="02020603050405020304" pitchFamily="18" charset="0"/>
                  </a:rPr>
                  <a:t>oes the regression need to be estimated on differenced variables rather than levels?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0000"/>
                    </a:solidFill>
                    <a:latin typeface="+mn-lt"/>
                    <a:ea typeface="Calisto MT" panose="02040603050505030304" pitchFamily="18" charset="0"/>
                    <a:cs typeface="Times New Roman" panose="02020603050405020304" pitchFamily="18" charset="0"/>
                  </a:rPr>
                  <a:t>It may be worth implementing Anderson-Rubin confidence intervals in multiple specifications with different trend assumptions: linear, quadratic, etc.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dirty="0">
                  <a:ln>
                    <a:noFill/>
                  </a:ln>
                  <a:solidFill>
                    <a:srgbClr val="000000"/>
                  </a:solidFill>
                  <a:effectLst/>
                  <a:latin typeface="+mn-lt"/>
                  <a:ea typeface="Calisto MT" panose="02040603050505030304" pitchFamily="18" charset="0"/>
                  <a:cs typeface="Times New Roman" panose="02020603050405020304" pitchFamily="18" charset="0"/>
                </a:endParaRPr>
              </a:p>
              <a:p>
                <a:pPr marL="342900" indent="-342900"/>
                <a:r>
                  <a:rPr lang="en-US" altLang="en-US" sz="2000" dirty="0" smtClean="0">
                    <a:solidFill>
                      <a:srgbClr val="000000"/>
                    </a:solidFill>
                    <a:latin typeface="+mn-lt"/>
                    <a:ea typeface="Calisto MT" panose="02040603050505030304" pitchFamily="18" charset="0"/>
                    <a:cs typeface="Times New Roman" panose="02020603050405020304" pitchFamily="18" charset="0"/>
                  </a:rPr>
                  <a:t>When one simply uses a quadratic trend w/NQ data, </a:t>
                </a:r>
                <a:r>
                  <a:rPr lang="en-US" altLang="en-US" sz="2000" dirty="0">
                    <a:latin typeface="+mn-lt"/>
                    <a:cs typeface="Arial" panose="020B0604020202020204" pitchFamily="34" charset="0"/>
                  </a:rPr>
                  <a:t>SE’s for </a:t>
                </a:r>
                <a14:m>
                  <m:oMath xmlns:m="http://schemas.openxmlformats.org/officeDocument/2006/math">
                    <m:sSub>
                      <m:sSubPr>
                        <m:ctrlPr>
                          <a:rPr lang="en-US" altLang="en-US" sz="2000" i="1">
                            <a:latin typeface="+mn-lt"/>
                            <a:cs typeface="Arial" panose="020B0604020202020204" pitchFamily="34" charset="0"/>
                          </a:rPr>
                        </m:ctrlPr>
                      </m:sSubPr>
                      <m:e>
                        <m:acc>
                          <m:accPr>
                            <m:chr m:val="̂"/>
                            <m:ctrlPr>
                              <a:rPr lang="en-US" altLang="en-US" sz="2000" i="1">
                                <a:latin typeface="+mn-lt"/>
                                <a:cs typeface="Arial" panose="020B0604020202020204" pitchFamily="34" charset="0"/>
                              </a:rPr>
                            </m:ctrlPr>
                          </m:accPr>
                          <m:e>
                            <m:r>
                              <a:rPr lang="en-US" altLang="en-US" sz="2000" i="1">
                                <a:latin typeface="+mn-lt"/>
                                <a:cs typeface="Arial" panose="020B0604020202020204" pitchFamily="34" charset="0"/>
                              </a:rPr>
                              <m:t>𝛽</m:t>
                            </m:r>
                          </m:e>
                        </m:acc>
                      </m:e>
                      <m:sub>
                        <m:r>
                          <a:rPr lang="en-US" altLang="en-US" sz="2000" i="1">
                            <a:latin typeface="+mn-lt"/>
                            <a:cs typeface="Arial" panose="020B0604020202020204" pitchFamily="34" charset="0"/>
                          </a:rPr>
                          <m:t>2</m:t>
                        </m:r>
                        <m:r>
                          <a:rPr lang="en-US" altLang="en-US" sz="2000" i="1">
                            <a:latin typeface="+mn-lt"/>
                            <a:cs typeface="Arial" panose="020B0604020202020204" pitchFamily="34" charset="0"/>
                          </a:rPr>
                          <m:t>𝑆𝐿𝑆</m:t>
                        </m:r>
                      </m:sub>
                    </m:sSub>
                  </m:oMath>
                </a14:m>
                <a:r>
                  <a:rPr lang="en-US" altLang="en-US" sz="2000" dirty="0">
                    <a:latin typeface="+mn-lt"/>
                    <a:cs typeface="Arial" panose="020B0604020202020204" pitchFamily="34" charset="0"/>
                  </a:rPr>
                  <a:t> explode. </a:t>
                </a:r>
                <a:r>
                  <a:rPr lang="en-US" altLang="en-US" sz="2000" dirty="0" smtClean="0">
                    <a:latin typeface="+mn-lt"/>
                    <a:cs typeface="Arial" panose="020B0604020202020204" pitchFamily="34" charset="0"/>
                  </a:rPr>
                  <a:t>	A-R </a:t>
                </a:r>
                <a:r>
                  <a:rPr lang="en-US" altLang="en-US" sz="2000" dirty="0">
                    <a:latin typeface="+mn-lt"/>
                    <a:cs typeface="Arial" panose="020B0604020202020204" pitchFamily="34" charset="0"/>
                  </a:rPr>
                  <a:t>90% CI is [-5.87951, 5.89081]</a:t>
                </a:r>
              </a:p>
              <a:p>
                <a:pPr lvl="1"/>
                <a:r>
                  <a:rPr lang="en-US" altLang="en-US" sz="2000" dirty="0" smtClean="0">
                    <a:latin typeface="+mn-lt"/>
                    <a:cs typeface="Arial" panose="020B0604020202020204" pitchFamily="34" charset="0"/>
                    <a:sym typeface="Wingdings" panose="05000000000000000000" pitchFamily="2" charset="2"/>
                  </a:rPr>
                  <a:t>        Can’t </a:t>
                </a:r>
                <a:r>
                  <a:rPr lang="en-US" altLang="en-US" sz="2000" dirty="0">
                    <a:latin typeface="+mn-lt"/>
                    <a:cs typeface="Arial" panose="020B0604020202020204" pitchFamily="34" charset="0"/>
                    <a:sym typeface="Wingdings" panose="05000000000000000000" pitchFamily="2" charset="2"/>
                  </a:rPr>
                  <a:t>reject effect sizes </a:t>
                </a:r>
                <a:r>
                  <a:rPr lang="en-US" altLang="en-US" sz="2000" dirty="0" smtClean="0">
                    <a:latin typeface="+mn-lt"/>
                    <a:cs typeface="Arial" panose="020B0604020202020204" pitchFamily="34" charset="0"/>
                    <a:sym typeface="Wingdings" panose="05000000000000000000" pitchFamily="2" charset="2"/>
                  </a:rPr>
                  <a:t>&gt; 1,000x NQ </a:t>
                </a:r>
                <a:r>
                  <a:rPr lang="en-US" altLang="en-US" sz="2000" dirty="0">
                    <a:latin typeface="+mn-lt"/>
                    <a:cs typeface="Arial" panose="020B0604020202020204" pitchFamily="34" charset="0"/>
                    <a:sym typeface="Wingdings" panose="05000000000000000000" pitchFamily="2" charset="2"/>
                  </a:rPr>
                  <a:t>result in </a:t>
                </a:r>
                <a:r>
                  <a:rPr lang="en-US" altLang="en-US" sz="2000" dirty="0" smtClean="0">
                    <a:latin typeface="+mn-lt"/>
                    <a:cs typeface="Arial" panose="020B0604020202020204" pitchFamily="34" charset="0"/>
                    <a:sym typeface="Wingdings" panose="05000000000000000000" pitchFamily="2" charset="2"/>
                  </a:rPr>
                  <a:t>either direction</a:t>
                </a:r>
                <a:endParaRPr lang="en-US" altLang="en-US" sz="2000" baseline="0" dirty="0">
                  <a:solidFill>
                    <a:srgbClr val="000000"/>
                  </a:solidFill>
                  <a:latin typeface="+mn-lt"/>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n-lt"/>
                </a:endParaRPr>
              </a:p>
            </p:txBody>
          </p:sp>
        </mc:Choice>
        <mc:Fallback>
          <p:sp>
            <p:nvSpPr>
              <p:cNvPr id="3" name="Rectangle 3"/>
              <p:cNvSpPr>
                <a:spLocks noRot="1" noChangeAspect="1" noMove="1" noResize="1" noEditPoints="1" noAdjustHandles="1" noChangeArrowheads="1" noChangeShapeType="1" noTextEdit="1"/>
              </p:cNvSpPr>
              <p:nvPr/>
            </p:nvSpPr>
            <p:spPr bwMode="auto">
              <a:xfrm>
                <a:off x="533400" y="1600200"/>
                <a:ext cx="8229600" cy="5033494"/>
              </a:xfrm>
              <a:prstGeom prst="rect">
                <a:avLst/>
              </a:prstGeom>
              <a:blipFill>
                <a:blip r:embed="rId2"/>
                <a:stretch>
                  <a:fillRect l="-815" t="-727" r="-111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215224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632791" y="1071386"/>
            <a:ext cx="8828567" cy="400110"/>
          </a:xfrm>
          <a:prstGeom prst="rect">
            <a:avLst/>
          </a:prstGeom>
          <a:noFill/>
        </p:spPr>
        <p:txBody>
          <a:bodyPr wrap="square" rtlCol="0">
            <a:spAutoFit/>
          </a:bodyPr>
          <a:lstStyle/>
          <a:p>
            <a:r>
              <a:rPr lang="en-US" sz="2000" b="1" i="1" dirty="0"/>
              <a:t>Step </a:t>
            </a:r>
            <a:r>
              <a:rPr lang="en-US" sz="2000" b="1" i="1" dirty="0" smtClean="0"/>
              <a:t>6: Run Young’s bootstrap test for overleveraged observations</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609600" y="1827312"/>
            <a:ext cx="8153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Related Young (2018) concern about over-rejection</a:t>
            </a: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 of null in IV estimation.</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2000" dirty="0">
              <a:solidFill>
                <a:srgbClr val="000000"/>
              </a:solidFill>
              <a:latin typeface="+mn-lt"/>
              <a:ea typeface="Calisto MT" panose="0204060305050503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That problem arises from over-leverage of observations (or clusters). </a:t>
            </a:r>
            <a:r>
              <a:rPr lang="en-US" altLang="en-US" sz="2000" dirty="0" smtClean="0">
                <a:solidFill>
                  <a:srgbClr val="000000"/>
                </a:solidFill>
                <a:latin typeface="+mn-lt"/>
                <a:ea typeface="Calisto MT" panose="02040603050505030304" pitchFamily="18" charset="0"/>
                <a:cs typeface="Times New Roman" panose="02020603050405020304" pitchFamily="18" charset="0"/>
              </a:rPr>
              <a:t>Complement to our concern about trends.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dirty="0">
              <a:ln>
                <a:noFill/>
              </a:ln>
              <a:solidFill>
                <a:srgbClr val="000000"/>
              </a:solidFill>
              <a:effectLst/>
              <a:latin typeface="+mn-lt"/>
              <a:ea typeface="Calisto MT" panose="0204060305050503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mn-lt"/>
            </a:endParaRPr>
          </a:p>
        </p:txBody>
      </p:sp>
      <p:pic>
        <p:nvPicPr>
          <p:cNvPr id="4" name="Picture 3"/>
          <p:cNvPicPr>
            <a:picLocks noChangeAspect="1"/>
          </p:cNvPicPr>
          <p:nvPr/>
        </p:nvPicPr>
        <p:blipFill>
          <a:blip r:embed="rId2"/>
          <a:stretch>
            <a:fillRect/>
          </a:stretch>
        </p:blipFill>
        <p:spPr>
          <a:xfrm>
            <a:off x="4064616" y="3124200"/>
            <a:ext cx="4916351" cy="3600450"/>
          </a:xfrm>
          <a:prstGeom prst="rect">
            <a:avLst/>
          </a:prstGeom>
        </p:spPr>
      </p:pic>
      <p:sp>
        <p:nvSpPr>
          <p:cNvPr id="5" name="TextBox 4"/>
          <p:cNvSpPr txBox="1"/>
          <p:nvPr/>
        </p:nvSpPr>
        <p:spPr>
          <a:xfrm>
            <a:off x="632791" y="3429000"/>
            <a:ext cx="3581400" cy="3170099"/>
          </a:xfrm>
          <a:prstGeom prst="rect">
            <a:avLst/>
          </a:prstGeom>
          <a:noFill/>
        </p:spPr>
        <p:txBody>
          <a:bodyPr wrap="square" rtlCol="0">
            <a:spAutoFit/>
          </a:bodyPr>
          <a:lstStyle/>
          <a:p>
            <a:r>
              <a:rPr lang="en-US" sz="2000" dirty="0" smtClean="0"/>
              <a:t>NQ pass Young’s test  </a:t>
            </a:r>
          </a:p>
          <a:p>
            <a:endParaRPr lang="en-US" sz="2000" dirty="0"/>
          </a:p>
          <a:p>
            <a:r>
              <a:rPr lang="en-US" sz="2000" dirty="0" smtClean="0"/>
              <a:t>Dropping one country at a time, p-value = 0.048</a:t>
            </a:r>
          </a:p>
          <a:p>
            <a:endParaRPr lang="en-US" sz="2000" dirty="0"/>
          </a:p>
          <a:p>
            <a:r>
              <a:rPr lang="en-US" sz="2000" dirty="0"/>
              <a:t>Dropping one </a:t>
            </a:r>
            <a:r>
              <a:rPr lang="en-US" sz="2000" dirty="0" smtClean="0"/>
              <a:t>year at </a:t>
            </a:r>
            <a:r>
              <a:rPr lang="en-US" sz="2000" dirty="0"/>
              <a:t>a time, p-value = </a:t>
            </a:r>
            <a:r>
              <a:rPr lang="en-US" sz="2000" dirty="0" smtClean="0"/>
              <a:t>0.018</a:t>
            </a:r>
          </a:p>
          <a:p>
            <a:endParaRPr lang="en-US" sz="2000" dirty="0"/>
          </a:p>
          <a:p>
            <a:r>
              <a:rPr lang="en-US" sz="2000" dirty="0" smtClean="0"/>
              <a:t>Over-leverage </a:t>
            </a:r>
            <a:r>
              <a:rPr lang="en-US" sz="2000" i="1" u="sng" dirty="0" smtClean="0"/>
              <a:t>not</a:t>
            </a:r>
            <a:r>
              <a:rPr lang="en-US" sz="2000" dirty="0" smtClean="0"/>
              <a:t> an issue. </a:t>
            </a:r>
            <a:endParaRPr lang="en-US" sz="2000" dirty="0"/>
          </a:p>
          <a:p>
            <a:endParaRPr lang="en-US" sz="2000" dirty="0"/>
          </a:p>
        </p:txBody>
      </p:sp>
    </p:spTree>
    <p:extLst>
      <p:ext uri="{BB962C8B-B14F-4D97-AF65-F5344CB8AC3E}">
        <p14:creationId xmlns:p14="http://schemas.microsoft.com/office/powerpoint/2010/main" val="1340850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Motivation</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6147" name="TextBox 1"/>
          <p:cNvSpPr txBox="1">
            <a:spLocks noChangeArrowheads="1"/>
          </p:cNvSpPr>
          <p:nvPr/>
        </p:nvSpPr>
        <p:spPr bwMode="auto">
          <a:xfrm>
            <a:off x="152400" y="2743200"/>
            <a:ext cx="8763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dirty="0" smtClean="0">
                <a:latin typeface="+mn-lt"/>
                <a:cs typeface="Arial" panose="020B0604020202020204" pitchFamily="34" charset="0"/>
              </a:rPr>
              <a:t>A panel </a:t>
            </a:r>
            <a:r>
              <a:rPr lang="en-US" altLang="en-US" sz="2000" dirty="0">
                <a:latin typeface="+mn-lt"/>
                <a:cs typeface="Arial" panose="020B0604020202020204" pitchFamily="34" charset="0"/>
              </a:rPr>
              <a:t>IV strategy to identify what they claim is a causal effect of US food aid deliveries on conflict in recipient countries.</a:t>
            </a: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u="sng" dirty="0">
                <a:latin typeface="+mn-lt"/>
                <a:cs typeface="Arial" panose="020B0604020202020204" pitchFamily="34" charset="0"/>
              </a:rPr>
              <a:t>Substantive contribution: </a:t>
            </a:r>
            <a:r>
              <a:rPr lang="en-US" altLang="en-US" sz="2000" dirty="0">
                <a:latin typeface="+mn-lt"/>
                <a:cs typeface="Arial" panose="020B0604020202020204" pitchFamily="34" charset="0"/>
              </a:rPr>
              <a:t>“a 1,000 MT increase in US wheat aid increases the incidence of conflict by .3 percentage points.” (~+4% </a:t>
            </a:r>
            <a:r>
              <a:rPr lang="en-US" altLang="en-US" sz="2000" dirty="0" err="1">
                <a:latin typeface="+mn-lt"/>
                <a:cs typeface="Arial" panose="020B0604020202020204" pitchFamily="34" charset="0"/>
              </a:rPr>
              <a:t>avg</a:t>
            </a:r>
            <a:r>
              <a:rPr lang="en-US" altLang="en-US" sz="2000" dirty="0">
                <a:latin typeface="+mn-lt"/>
                <a:cs typeface="Arial" panose="020B0604020202020204" pitchFamily="34" charset="0"/>
              </a:rPr>
              <a:t> conflict incidence at sample means). Very serious.</a:t>
            </a: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u="sng" dirty="0">
                <a:latin typeface="+mn-lt"/>
                <a:cs typeface="Arial" panose="020B0604020202020204" pitchFamily="34" charset="0"/>
              </a:rPr>
              <a:t>Estimation strategy: </a:t>
            </a:r>
            <a:r>
              <a:rPr lang="en-US" altLang="en-US" sz="2000" dirty="0">
                <a:latin typeface="+mn-lt"/>
                <a:cs typeface="Arial" panose="020B0604020202020204" pitchFamily="34" charset="0"/>
              </a:rPr>
              <a:t>Use 1</a:t>
            </a:r>
            <a:r>
              <a:rPr lang="en-US" altLang="en-US" sz="2000" baseline="30000" dirty="0">
                <a:latin typeface="+mn-lt"/>
                <a:cs typeface="Arial" panose="020B0604020202020204" pitchFamily="34" charset="0"/>
              </a:rPr>
              <a:t>st</a:t>
            </a:r>
            <a:r>
              <a:rPr lang="en-US" altLang="en-US" sz="2000" dirty="0">
                <a:latin typeface="+mn-lt"/>
                <a:cs typeface="Arial" panose="020B0604020202020204" pitchFamily="34" charset="0"/>
              </a:rPr>
              <a:t> stage exogenous variation </a:t>
            </a:r>
            <a:r>
              <a:rPr lang="en-US" altLang="en-US" sz="2000" dirty="0" smtClean="0">
                <a:latin typeface="+mn-lt"/>
                <a:cs typeface="Arial" panose="020B0604020202020204" pitchFamily="34" charset="0"/>
              </a:rPr>
              <a:t>in US wheat production – interacted with full-period frequency of food aid receipt – as shift-share (</a:t>
            </a:r>
            <a:r>
              <a:rPr lang="en-US" altLang="en-US" sz="2000" dirty="0" err="1" smtClean="0">
                <a:latin typeface="+mn-lt"/>
                <a:cs typeface="Arial" panose="020B0604020202020204" pitchFamily="34" charset="0"/>
              </a:rPr>
              <a:t>Bartik</a:t>
            </a:r>
            <a:r>
              <a:rPr lang="en-US" altLang="en-US" sz="2000" dirty="0" smtClean="0">
                <a:latin typeface="+mn-lt"/>
                <a:cs typeface="Arial" panose="020B0604020202020204" pitchFamily="34" charset="0"/>
              </a:rPr>
              <a:t>) IV for the endogenous variable </a:t>
            </a:r>
            <a:r>
              <a:rPr lang="en-US" altLang="en-US" sz="2000" dirty="0">
                <a:latin typeface="+mn-lt"/>
                <a:cs typeface="Arial" panose="020B0604020202020204" pitchFamily="34" charset="0"/>
              </a:rPr>
              <a:t>of interest (food aid shipments).</a:t>
            </a:r>
          </a:p>
          <a:p>
            <a:pPr>
              <a:spcBef>
                <a:spcPct val="0"/>
              </a:spcBef>
              <a:buFontTx/>
              <a:buNone/>
            </a:pPr>
            <a:endParaRPr lang="en-US" altLang="en-US" sz="2400" dirty="0">
              <a:latin typeface="Arial" panose="020B0604020202020204" pitchFamily="34" charset="0"/>
              <a:cs typeface="Arial" panose="020B0604020202020204" pitchFamily="34" charset="0"/>
            </a:endParaRPr>
          </a:p>
        </p:txBody>
      </p:sp>
      <p:grpSp>
        <p:nvGrpSpPr>
          <p:cNvPr id="5" name="Group 4"/>
          <p:cNvGrpSpPr/>
          <p:nvPr/>
        </p:nvGrpSpPr>
        <p:grpSpPr>
          <a:xfrm>
            <a:off x="-152400" y="1066800"/>
            <a:ext cx="8153400" cy="1447800"/>
            <a:chOff x="-2438400" y="5227564"/>
            <a:chExt cx="8394557" cy="1630436"/>
          </a:xfrm>
        </p:grpSpPr>
        <p:pic>
          <p:nvPicPr>
            <p:cNvPr id="3" name="Picture 2"/>
            <p:cNvPicPr>
              <a:picLocks noChangeAspect="1"/>
            </p:cNvPicPr>
            <p:nvPr/>
          </p:nvPicPr>
          <p:blipFill>
            <a:blip r:embed="rId3"/>
            <a:stretch>
              <a:fillRect/>
            </a:stretch>
          </p:blipFill>
          <p:spPr>
            <a:xfrm>
              <a:off x="-2438400" y="5656822"/>
              <a:ext cx="7189341" cy="1201178"/>
            </a:xfrm>
            <a:prstGeom prst="rect">
              <a:avLst/>
            </a:prstGeom>
          </p:spPr>
        </p:pic>
        <p:pic>
          <p:nvPicPr>
            <p:cNvPr id="4" name="Picture 3"/>
            <p:cNvPicPr>
              <a:picLocks noChangeAspect="1"/>
            </p:cNvPicPr>
            <p:nvPr/>
          </p:nvPicPr>
          <p:blipFill>
            <a:blip r:embed="rId4"/>
            <a:stretch>
              <a:fillRect/>
            </a:stretch>
          </p:blipFill>
          <p:spPr>
            <a:xfrm>
              <a:off x="-39557" y="5227564"/>
              <a:ext cx="5995714" cy="597047"/>
            </a:xfrm>
            <a:prstGeom prst="rect">
              <a:avLst/>
            </a:prstGeom>
          </p:spPr>
        </p:pic>
      </p:grpSp>
      <p:sp>
        <p:nvSpPr>
          <p:cNvPr id="8" name="TextBox 7"/>
          <p:cNvSpPr txBox="1"/>
          <p:nvPr/>
        </p:nvSpPr>
        <p:spPr>
          <a:xfrm>
            <a:off x="7086600" y="228600"/>
            <a:ext cx="2057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Example 2</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871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53226" y="1143000"/>
            <a:ext cx="8828567" cy="400110"/>
          </a:xfrm>
          <a:prstGeom prst="rect">
            <a:avLst/>
          </a:prstGeom>
          <a:noFill/>
        </p:spPr>
        <p:txBody>
          <a:bodyPr wrap="square" rtlCol="0">
            <a:spAutoFit/>
          </a:bodyPr>
          <a:lstStyle/>
          <a:p>
            <a:r>
              <a:rPr lang="en-US" sz="2000" b="1" i="1" dirty="0"/>
              <a:t>Step </a:t>
            </a:r>
            <a:r>
              <a:rPr lang="en-US" sz="2000" b="1" i="1" dirty="0" smtClean="0"/>
              <a:t>7: Check the instrument using a randomization placebo test</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376086" y="1752600"/>
            <a:ext cx="844977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en-US" sz="2000" dirty="0" smtClean="0">
                <a:latin typeface="+mn-lt"/>
                <a:cs typeface="Arial" panose="020B0604020202020204" pitchFamily="34" charset="0"/>
              </a:rPr>
              <a:t>Evaluate the hypothesized causal mechanism using a randomization placebo test. </a:t>
            </a:r>
          </a:p>
          <a:p>
            <a:endParaRPr lang="en-US" altLang="en-US" sz="2000" dirty="0">
              <a:latin typeface="+mn-lt"/>
              <a:cs typeface="Arial" panose="020B0604020202020204" pitchFamily="34" charset="0"/>
              <a:sym typeface="Wingdings" panose="05000000000000000000" pitchFamily="2" charset="2"/>
            </a:endParaRPr>
          </a:p>
          <a:p>
            <a:r>
              <a:rPr lang="en-US" altLang="en-US" sz="2000" dirty="0">
                <a:latin typeface="+mn-lt"/>
                <a:cs typeface="Arial" panose="020B0604020202020204" pitchFamily="34" charset="0"/>
                <a:sym typeface="Wingdings" panose="05000000000000000000" pitchFamily="2" charset="2"/>
              </a:rPr>
              <a:t>Placebo test: </a:t>
            </a:r>
            <a:r>
              <a:rPr lang="en-US" altLang="en-US" sz="2000" dirty="0" smtClean="0">
                <a:latin typeface="+mn-lt"/>
                <a:cs typeface="Arial" panose="020B0604020202020204" pitchFamily="34" charset="0"/>
                <a:sym typeface="Wingdings" panose="05000000000000000000" pitchFamily="2" charset="2"/>
              </a:rPr>
              <a:t>randomize the endogenous </a:t>
            </a:r>
            <a:r>
              <a:rPr lang="en-US" altLang="en-US" sz="2000" dirty="0" err="1" smtClean="0">
                <a:latin typeface="+mn-lt"/>
                <a:cs typeface="Arial" panose="020B0604020202020204" pitchFamily="34" charset="0"/>
                <a:sym typeface="Wingdings" panose="05000000000000000000" pitchFamily="2" charset="2"/>
              </a:rPr>
              <a:t>regressor</a:t>
            </a:r>
            <a:r>
              <a:rPr lang="en-US" altLang="en-US" sz="2000" dirty="0" smtClean="0">
                <a:latin typeface="+mn-lt"/>
                <a:cs typeface="Arial" panose="020B0604020202020204" pitchFamily="34" charset="0"/>
                <a:sym typeface="Wingdings" panose="05000000000000000000" pitchFamily="2" charset="2"/>
              </a:rPr>
              <a:t> values among cross-sectional units within a time period. This should </a:t>
            </a:r>
            <a:r>
              <a:rPr lang="en-US" altLang="en-US" sz="2000" dirty="0">
                <a:latin typeface="+mn-lt"/>
                <a:cs typeface="Arial" panose="020B0604020202020204" pitchFamily="34" charset="0"/>
                <a:sym typeface="Wingdings" panose="05000000000000000000" pitchFamily="2" charset="2"/>
              </a:rPr>
              <a:t>break </a:t>
            </a:r>
            <a:r>
              <a:rPr lang="en-US" altLang="en-US" sz="2000" dirty="0" smtClean="0">
                <a:latin typeface="+mn-lt"/>
                <a:cs typeface="Arial" panose="020B0604020202020204" pitchFamily="34" charset="0"/>
                <a:sym typeface="Wingdings" panose="05000000000000000000" pitchFamily="2" charset="2"/>
              </a:rPr>
              <a:t>the hypothesized causal link </a:t>
            </a:r>
            <a:r>
              <a:rPr lang="en-US" altLang="en-US" sz="2000" dirty="0">
                <a:latin typeface="+mn-lt"/>
                <a:cs typeface="Arial" panose="020B0604020202020204" pitchFamily="34" charset="0"/>
                <a:sym typeface="Wingdings" panose="05000000000000000000" pitchFamily="2" charset="2"/>
              </a:rPr>
              <a:t>unless </a:t>
            </a:r>
            <a:r>
              <a:rPr lang="en-US" altLang="en-US" sz="2000" dirty="0" smtClean="0">
                <a:latin typeface="+mn-lt"/>
                <a:cs typeface="Arial" panose="020B0604020202020204" pitchFamily="34" charset="0"/>
                <a:sym typeface="Wingdings" panose="05000000000000000000" pitchFamily="2" charset="2"/>
              </a:rPr>
              <a:t>the correlation is driven by something else.</a:t>
            </a:r>
            <a:endParaRPr lang="en-US" altLang="en-US" sz="2000" dirty="0">
              <a:latin typeface="+mn-lt"/>
              <a:cs typeface="Arial" panose="020B0604020202020204" pitchFamily="34" charset="0"/>
              <a:sym typeface="Wingdings" panose="05000000000000000000" pitchFamily="2" charset="2"/>
            </a:endParaRPr>
          </a:p>
          <a:p>
            <a:endParaRPr lang="en-US" altLang="en-US" sz="2000" dirty="0">
              <a:latin typeface="+mn-lt"/>
              <a:cs typeface="Arial" panose="020B0604020202020204" pitchFamily="34" charset="0"/>
              <a:sym typeface="Wingdings" panose="05000000000000000000" pitchFamily="2" charset="2"/>
            </a:endParaRPr>
          </a:p>
          <a:p>
            <a:r>
              <a:rPr lang="en-US" altLang="en-US" sz="2000" dirty="0" smtClean="0">
                <a:latin typeface="+mn-lt"/>
                <a:cs typeface="Arial" panose="020B0604020202020204" pitchFamily="34" charset="0"/>
                <a:sym typeface="Wingdings" panose="05000000000000000000" pitchFamily="2" charset="2"/>
              </a:rPr>
              <a:t>If </a:t>
            </a:r>
            <a:r>
              <a:rPr lang="en-US" altLang="en-US" sz="2000" dirty="0">
                <a:latin typeface="+mn-lt"/>
                <a:cs typeface="Arial" panose="020B0604020202020204" pitchFamily="34" charset="0"/>
                <a:sym typeface="Wingdings" panose="05000000000000000000" pitchFamily="2" charset="2"/>
              </a:rPr>
              <a:t>coefficient estimate on randomized food aid </a:t>
            </a:r>
            <a:r>
              <a:rPr lang="en-US" altLang="en-US" sz="2000" dirty="0" smtClean="0">
                <a:latin typeface="+mn-lt"/>
                <a:cs typeface="Arial" panose="020B0604020202020204" pitchFamily="34" charset="0"/>
                <a:sym typeface="Wingdings" panose="05000000000000000000" pitchFamily="2" charset="2"/>
              </a:rPr>
              <a:t>is still </a:t>
            </a:r>
            <a:r>
              <a:rPr lang="en-US" altLang="en-US" sz="2000" dirty="0">
                <a:latin typeface="+mn-lt"/>
                <a:cs typeface="Arial" panose="020B0604020202020204" pitchFamily="34" charset="0"/>
                <a:sym typeface="Wingdings" panose="05000000000000000000" pitchFamily="2" charset="2"/>
              </a:rPr>
              <a:t>positive and statistically significant, </a:t>
            </a:r>
            <a:r>
              <a:rPr lang="en-US" altLang="en-US" sz="2000" dirty="0" smtClean="0">
                <a:latin typeface="+mn-lt"/>
                <a:cs typeface="Arial" panose="020B0604020202020204" pitchFamily="34" charset="0"/>
                <a:sym typeface="Wingdings" panose="05000000000000000000" pitchFamily="2" charset="2"/>
              </a:rPr>
              <a:t>it is likely </a:t>
            </a:r>
            <a:r>
              <a:rPr lang="en-US" altLang="en-US" sz="2000" dirty="0">
                <a:latin typeface="+mn-lt"/>
                <a:cs typeface="Arial" panose="020B0604020202020204" pitchFamily="34" charset="0"/>
                <a:sym typeface="Wingdings" panose="05000000000000000000" pitchFamily="2" charset="2"/>
              </a:rPr>
              <a:t>picking up something else, (i) </a:t>
            </a:r>
            <a:r>
              <a:rPr lang="en-US" altLang="en-US" sz="2000" dirty="0" err="1">
                <a:latin typeface="+mn-lt"/>
                <a:cs typeface="Arial" panose="020B0604020202020204" pitchFamily="34" charset="0"/>
                <a:sym typeface="Wingdings" panose="05000000000000000000" pitchFamily="2" charset="2"/>
              </a:rPr>
              <a:t>endog</a:t>
            </a:r>
            <a:r>
              <a:rPr lang="en-US" altLang="en-US" sz="2000" dirty="0">
                <a:latin typeface="+mn-lt"/>
                <a:cs typeface="Arial" panose="020B0604020202020204" pitchFamily="34" charset="0"/>
                <a:sym typeface="Wingdings" panose="05000000000000000000" pitchFamily="2" charset="2"/>
              </a:rPr>
              <a:t>. identity of regular aid recipients and (ii) spurious </a:t>
            </a:r>
            <a:r>
              <a:rPr lang="en-US" altLang="en-US" sz="2000" dirty="0" smtClean="0">
                <a:latin typeface="+mn-lt"/>
                <a:cs typeface="Arial" panose="020B0604020202020204" pitchFamily="34" charset="0"/>
                <a:sym typeface="Wingdings" panose="05000000000000000000" pitchFamily="2" charset="2"/>
              </a:rPr>
              <a:t>regressions in time series</a:t>
            </a:r>
            <a:endParaRPr lang="en-US" altLang="en-US" sz="2000" dirty="0">
              <a:latin typeface="+mn-lt"/>
              <a:cs typeface="Arial" panose="020B0604020202020204" pitchFamily="34" charset="0"/>
            </a:endParaRPr>
          </a:p>
        </p:txBody>
      </p:sp>
    </p:spTree>
    <p:extLst>
      <p:ext uri="{BB962C8B-B14F-4D97-AF65-F5344CB8AC3E}">
        <p14:creationId xmlns:p14="http://schemas.microsoft.com/office/powerpoint/2010/main" val="2961354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Box 1"/>
          <p:cNvSpPr txBox="1">
            <a:spLocks noChangeArrowheads="1"/>
          </p:cNvSpPr>
          <p:nvPr/>
        </p:nvSpPr>
        <p:spPr bwMode="auto">
          <a:xfrm>
            <a:off x="304800" y="11430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000" dirty="0">
              <a:latin typeface="Arial" panose="020B0604020202020204" pitchFamily="34" charset="0"/>
              <a:cs typeface="Arial" panose="020B0604020202020204" pitchFamily="34" charset="0"/>
            </a:endParaRPr>
          </a:p>
          <a:p>
            <a:pPr>
              <a:spcBef>
                <a:spcPct val="0"/>
              </a:spcBef>
              <a:buFontTx/>
              <a:buNone/>
            </a:pPr>
            <a:endParaRPr lang="en-US" altLang="en-US" sz="2000" i="1" dirty="0"/>
          </a:p>
          <a:p>
            <a:pPr>
              <a:spcBef>
                <a:spcPct val="0"/>
              </a:spcBef>
              <a:buFontTx/>
              <a:buNone/>
            </a:pPr>
            <a:r>
              <a:rPr lang="en-US" altLang="en-US" sz="2400" dirty="0"/>
              <a:t>  </a:t>
            </a:r>
          </a:p>
        </p:txBody>
      </p:sp>
      <p:sp>
        <p:nvSpPr>
          <p:cNvPr id="4" name="TextBox 3"/>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Placebo test #2</a:t>
            </a:r>
          </a:p>
        </p:txBody>
      </p:sp>
      <p:sp>
        <p:nvSpPr>
          <p:cNvPr id="5" name="TextBox 4"/>
          <p:cNvSpPr txBox="1"/>
          <p:nvPr/>
        </p:nvSpPr>
        <p:spPr>
          <a:xfrm>
            <a:off x="381000" y="1066800"/>
            <a:ext cx="8686800" cy="5632311"/>
          </a:xfrm>
          <a:prstGeom prst="rect">
            <a:avLst/>
          </a:prstGeom>
          <a:noFill/>
        </p:spPr>
        <p:txBody>
          <a:bodyPr wrap="square" rtlCol="0">
            <a:spAutoFit/>
          </a:bodyPr>
          <a:lstStyle/>
          <a:p>
            <a:r>
              <a:rPr lang="en-US" b="1" u="sng" dirty="0">
                <a:latin typeface="+mn-lt"/>
                <a:cs typeface="Arial" panose="020B0604020202020204" pitchFamily="34" charset="0"/>
              </a:rPr>
              <a:t>Placebo Test Method:</a:t>
            </a:r>
          </a:p>
          <a:p>
            <a:r>
              <a:rPr lang="en-US" altLang="en-US" dirty="0">
                <a:latin typeface="+mn-lt"/>
                <a:cs typeface="Arial" panose="020B0604020202020204" pitchFamily="34" charset="0"/>
                <a:sym typeface="Wingdings" panose="05000000000000000000" pitchFamily="2" charset="2"/>
              </a:rPr>
              <a:t>- Hold constant identity of aid recipients, timing and total availability of food aid, wheat production, etc.</a:t>
            </a:r>
          </a:p>
          <a:p>
            <a:r>
              <a:rPr lang="en-US" altLang="en-US" dirty="0">
                <a:latin typeface="+mn-lt"/>
                <a:cs typeface="Arial" panose="020B0604020202020204" pitchFamily="34" charset="0"/>
                <a:sym typeface="Wingdings" panose="05000000000000000000" pitchFamily="2" charset="2"/>
              </a:rPr>
              <a:t>- Randomize which country receives food aid flow each year.</a:t>
            </a:r>
          </a:p>
          <a:p>
            <a:r>
              <a:rPr lang="en-US" altLang="en-US" dirty="0">
                <a:latin typeface="+mn-lt"/>
                <a:cs typeface="Arial" panose="020B0604020202020204" pitchFamily="34" charset="0"/>
                <a:sym typeface="Wingdings" panose="05000000000000000000" pitchFamily="2" charset="2"/>
              </a:rPr>
              <a:t>- This preserves the </a:t>
            </a:r>
            <a:r>
              <a:rPr lang="en-US" altLang="en-US" dirty="0" smtClean="0">
                <a:latin typeface="+mn-lt"/>
                <a:cs typeface="Arial" panose="020B0604020202020204" pitchFamily="34" charset="0"/>
                <a:sym typeface="Wingdings" panose="05000000000000000000" pitchFamily="2" charset="2"/>
              </a:rPr>
              <a:t>macro </a:t>
            </a:r>
            <a:r>
              <a:rPr lang="en-US" altLang="en-US" dirty="0">
                <a:latin typeface="+mn-lt"/>
                <a:cs typeface="Arial" panose="020B0604020202020204" pitchFamily="34" charset="0"/>
                <a:sym typeface="Wingdings" panose="05000000000000000000" pitchFamily="2" charset="2"/>
              </a:rPr>
              <a:t>time trends and the potential spurious correlation of </a:t>
            </a:r>
            <a:r>
              <a:rPr lang="en-US" altLang="en-US" dirty="0" smtClean="0">
                <a:latin typeface="+mn-lt"/>
                <a:cs typeface="Arial" panose="020B0604020202020204" pitchFamily="34" charset="0"/>
                <a:sym typeface="Wingdings" panose="05000000000000000000" pitchFamily="2" charset="2"/>
              </a:rPr>
              <a:t>US wheat </a:t>
            </a:r>
            <a:r>
              <a:rPr lang="en-US" altLang="en-US" dirty="0">
                <a:latin typeface="+mn-lt"/>
                <a:cs typeface="Arial" panose="020B0604020202020204" pitchFamily="34" charset="0"/>
                <a:sym typeface="Wingdings" panose="05000000000000000000" pitchFamily="2" charset="2"/>
              </a:rPr>
              <a:t>production and </a:t>
            </a:r>
            <a:r>
              <a:rPr lang="en-US" altLang="en-US" dirty="0" smtClean="0">
                <a:latin typeface="+mn-lt"/>
                <a:cs typeface="Arial" panose="020B0604020202020204" pitchFamily="34" charset="0"/>
                <a:sym typeface="Wingdings" panose="05000000000000000000" pitchFamily="2" charset="2"/>
              </a:rPr>
              <a:t>recipient country conflict</a:t>
            </a:r>
            <a:r>
              <a:rPr lang="en-US" altLang="en-US" dirty="0">
                <a:latin typeface="+mn-lt"/>
                <a:cs typeface="Arial" panose="020B0604020202020204" pitchFamily="34" charset="0"/>
                <a:sym typeface="Wingdings" panose="05000000000000000000" pitchFamily="2" charset="2"/>
              </a:rPr>
              <a:t>.</a:t>
            </a:r>
          </a:p>
          <a:p>
            <a:r>
              <a:rPr lang="en-US" altLang="en-US" dirty="0">
                <a:latin typeface="+mn-lt"/>
                <a:cs typeface="Arial" panose="020B0604020202020204" pitchFamily="34" charset="0"/>
                <a:sym typeface="Wingdings" panose="05000000000000000000" pitchFamily="2" charset="2"/>
              </a:rPr>
              <a:t>- Also retains potential ORV and selection bias problems. </a:t>
            </a:r>
          </a:p>
          <a:p>
            <a:endParaRPr lang="en-US" altLang="en-US" dirty="0">
              <a:latin typeface="+mn-lt"/>
              <a:cs typeface="Arial" panose="020B0604020202020204" pitchFamily="34" charset="0"/>
              <a:sym typeface="Wingdings" panose="05000000000000000000" pitchFamily="2" charset="2"/>
            </a:endParaRPr>
          </a:p>
          <a:p>
            <a:endParaRPr lang="en-US" altLang="en-US" dirty="0">
              <a:latin typeface="+mn-lt"/>
              <a:cs typeface="Arial" panose="020B0604020202020204" pitchFamily="34" charset="0"/>
              <a:sym typeface="Wingdings" panose="05000000000000000000" pitchFamily="2" charset="2"/>
            </a:endParaRPr>
          </a:p>
          <a:p>
            <a:r>
              <a:rPr lang="en-US" altLang="en-US" b="1" u="sng" dirty="0">
                <a:latin typeface="+mn-lt"/>
                <a:cs typeface="Arial" panose="020B0604020202020204" pitchFamily="34" charset="0"/>
                <a:sym typeface="Wingdings" panose="05000000000000000000" pitchFamily="2" charset="2"/>
              </a:rPr>
              <a:t>Implication:</a:t>
            </a:r>
          </a:p>
          <a:p>
            <a:r>
              <a:rPr lang="en-US" altLang="en-US" dirty="0">
                <a:latin typeface="+mn-lt"/>
                <a:cs typeface="Arial" panose="020B0604020202020204" pitchFamily="34" charset="0"/>
                <a:sym typeface="Wingdings" panose="05000000000000000000" pitchFamily="2" charset="2"/>
              </a:rPr>
              <a:t>If N&amp;Q’s hypothesized mechanism is true, this randomization should break correlation between food aid flows and conflict. </a:t>
            </a:r>
          </a:p>
          <a:p>
            <a:endParaRPr lang="en-US" altLang="en-US" dirty="0">
              <a:latin typeface="+mn-lt"/>
            </a:endParaRPr>
          </a:p>
          <a:p>
            <a:endParaRPr lang="en-US" altLang="en-US" i="1" dirty="0">
              <a:latin typeface="+mn-lt"/>
            </a:endParaRPr>
          </a:p>
          <a:p>
            <a:endParaRPr lang="en-US" dirty="0">
              <a:latin typeface="+mn-lt"/>
              <a:cs typeface="Arial" panose="020B0604020202020204" pitchFamily="34" charset="0"/>
            </a:endParaRPr>
          </a:p>
        </p:txBody>
      </p:sp>
    </p:spTree>
    <p:extLst>
      <p:ext uri="{BB962C8B-B14F-4D97-AF65-F5344CB8AC3E}">
        <p14:creationId xmlns:p14="http://schemas.microsoft.com/office/powerpoint/2010/main" val="2420856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326396"/>
            <a:ext cx="5562600" cy="4245528"/>
          </a:xfrm>
          <a:prstGeom prst="rect">
            <a:avLst/>
          </a:prstGeom>
        </p:spPr>
      </p:pic>
      <p:sp>
        <p:nvSpPr>
          <p:cNvPr id="22531" name="TextBox 1"/>
          <p:cNvSpPr txBox="1">
            <a:spLocks noChangeArrowheads="1"/>
          </p:cNvSpPr>
          <p:nvPr/>
        </p:nvSpPr>
        <p:spPr bwMode="auto">
          <a:xfrm>
            <a:off x="304800" y="1143000"/>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000" dirty="0">
              <a:latin typeface="Arial" panose="020B0604020202020204" pitchFamily="34" charset="0"/>
              <a:cs typeface="Arial" panose="020B0604020202020204" pitchFamily="34" charset="0"/>
            </a:endParaRPr>
          </a:p>
          <a:p>
            <a:pPr>
              <a:spcBef>
                <a:spcPct val="0"/>
              </a:spcBef>
              <a:buFontTx/>
              <a:buNone/>
            </a:pPr>
            <a:endParaRPr lang="en-US" altLang="en-US" sz="2000" i="1" dirty="0"/>
          </a:p>
          <a:p>
            <a:pPr>
              <a:spcBef>
                <a:spcPct val="0"/>
              </a:spcBef>
              <a:buFontTx/>
              <a:buNone/>
            </a:pPr>
            <a:r>
              <a:rPr lang="en-US" altLang="en-US" sz="2400" dirty="0"/>
              <a:t>  </a:t>
            </a:r>
          </a:p>
        </p:txBody>
      </p:sp>
      <p:sp>
        <p:nvSpPr>
          <p:cNvPr id="4" name="TextBox 3"/>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Placebo test #2</a:t>
            </a:r>
          </a:p>
        </p:txBody>
      </p:sp>
      <p:sp>
        <p:nvSpPr>
          <p:cNvPr id="5" name="TextBox 4"/>
          <p:cNvSpPr txBox="1"/>
          <p:nvPr/>
        </p:nvSpPr>
        <p:spPr>
          <a:xfrm>
            <a:off x="609600" y="1032222"/>
            <a:ext cx="8382000" cy="2308324"/>
          </a:xfrm>
          <a:prstGeom prst="rect">
            <a:avLst/>
          </a:prstGeom>
          <a:noFill/>
        </p:spPr>
        <p:txBody>
          <a:bodyPr wrap="square" rtlCol="0">
            <a:spAutoFit/>
          </a:bodyPr>
          <a:lstStyle/>
          <a:p>
            <a:r>
              <a:rPr lang="en-US" altLang="en-US" dirty="0" err="1">
                <a:latin typeface="+mn-lt"/>
                <a:cs typeface="Arial" panose="020B0604020202020204" pitchFamily="34" charset="0"/>
                <a:sym typeface="Wingdings" panose="05000000000000000000" pitchFamily="2" charset="2"/>
              </a:rPr>
              <a:t>Dist’n</a:t>
            </a:r>
            <a:r>
              <a:rPr lang="en-US" altLang="en-US" dirty="0">
                <a:latin typeface="+mn-lt"/>
                <a:cs typeface="Arial" panose="020B0604020202020204" pitchFamily="34" charset="0"/>
                <a:sym typeface="Wingdings" panose="05000000000000000000" pitchFamily="2" charset="2"/>
              </a:rPr>
              <a:t> of coefficient estimates from 1,000 randomizations does </a:t>
            </a:r>
            <a:r>
              <a:rPr lang="en-US" altLang="en-US" i="1" u="sng" dirty="0">
                <a:latin typeface="+mn-lt"/>
                <a:cs typeface="Arial" panose="020B0604020202020204" pitchFamily="34" charset="0"/>
                <a:sym typeface="Wingdings" panose="05000000000000000000" pitchFamily="2" charset="2"/>
              </a:rPr>
              <a:t>not</a:t>
            </a:r>
            <a:r>
              <a:rPr lang="en-US" altLang="en-US" dirty="0">
                <a:latin typeface="+mn-lt"/>
                <a:cs typeface="Arial" panose="020B0604020202020204" pitchFamily="34" charset="0"/>
                <a:sym typeface="Wingdings" panose="05000000000000000000" pitchFamily="2" charset="2"/>
              </a:rPr>
              <a:t> center around 0. Instead, it moves rightward with no support around 0!  </a:t>
            </a:r>
          </a:p>
          <a:p>
            <a:endParaRPr lang="en-US" altLang="en-US" dirty="0"/>
          </a:p>
          <a:p>
            <a:endParaRPr lang="en-US" altLang="en-US" i="1" dirty="0"/>
          </a:p>
          <a:p>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5562600" y="2209800"/>
            <a:ext cx="3581400" cy="3416320"/>
          </a:xfrm>
          <a:prstGeom prst="rect">
            <a:avLst/>
          </a:prstGeom>
          <a:noFill/>
        </p:spPr>
        <p:txBody>
          <a:bodyPr wrap="square" rtlCol="0">
            <a:spAutoFit/>
          </a:bodyPr>
          <a:lstStyle/>
          <a:p>
            <a:r>
              <a:rPr lang="en-US" altLang="en-US" b="1" u="sng" dirty="0">
                <a:latin typeface="+mn-lt"/>
                <a:cs typeface="Arial" panose="020B0604020202020204" pitchFamily="34" charset="0"/>
                <a:sym typeface="Wingdings" panose="05000000000000000000" pitchFamily="2" charset="2"/>
              </a:rPr>
              <a:t>Implication:</a:t>
            </a:r>
          </a:p>
          <a:p>
            <a:r>
              <a:rPr lang="en-US" altLang="en-US" dirty="0" smtClean="0">
                <a:latin typeface="+mn-lt"/>
                <a:cs typeface="Arial" panose="020B0604020202020204" pitchFamily="34" charset="0"/>
                <a:sym typeface="Wingdings" panose="05000000000000000000" pitchFamily="2" charset="2"/>
              </a:rPr>
              <a:t>NQ result does not arise from </a:t>
            </a:r>
            <a:r>
              <a:rPr lang="en-US" altLang="en-US" dirty="0">
                <a:latin typeface="+mn-lt"/>
                <a:cs typeface="Arial" panose="020B0604020202020204" pitchFamily="34" charset="0"/>
                <a:sym typeface="Wingdings" panose="05000000000000000000" pitchFamily="2" charset="2"/>
              </a:rPr>
              <a:t>the policy mechanism they posit. Indeed, randomized estimates higher, consistent w/</a:t>
            </a:r>
            <a:r>
              <a:rPr lang="en-US" altLang="en-US" dirty="0" err="1">
                <a:latin typeface="+mn-lt"/>
                <a:cs typeface="Arial" panose="020B0604020202020204" pitchFamily="34" charset="0"/>
                <a:sym typeface="Wingdings" panose="05000000000000000000" pitchFamily="2" charset="2"/>
              </a:rPr>
              <a:t>neg</a:t>
            </a:r>
            <a:r>
              <a:rPr lang="en-US" altLang="en-US" dirty="0">
                <a:latin typeface="+mn-lt"/>
                <a:cs typeface="Arial" panose="020B0604020202020204" pitchFamily="34" charset="0"/>
                <a:sym typeface="Wingdings" panose="05000000000000000000" pitchFamily="2" charset="2"/>
              </a:rPr>
              <a:t> </a:t>
            </a:r>
            <a:r>
              <a:rPr lang="en-US" altLang="en-US" dirty="0" smtClean="0">
                <a:latin typeface="+mn-lt"/>
                <a:cs typeface="Arial" panose="020B0604020202020204" pitchFamily="34" charset="0"/>
                <a:sym typeface="Wingdings" panose="05000000000000000000" pitchFamily="2" charset="2"/>
              </a:rPr>
              <a:t>OLS and positive selection bias.</a:t>
            </a:r>
            <a:endParaRPr lang="en-US" altLang="en-US" dirty="0">
              <a:latin typeface="+mn-lt"/>
              <a:cs typeface="Arial" panose="020B0604020202020204" pitchFamily="34" charset="0"/>
              <a:sym typeface="Wingdings" panose="05000000000000000000" pitchFamily="2" charset="2"/>
            </a:endParaRPr>
          </a:p>
          <a:p>
            <a:endParaRPr lang="en-US" dirty="0">
              <a:latin typeface="+mn-lt"/>
            </a:endParaRPr>
          </a:p>
        </p:txBody>
      </p:sp>
    </p:spTree>
    <p:extLst>
      <p:ext uri="{BB962C8B-B14F-4D97-AF65-F5344CB8AC3E}">
        <p14:creationId xmlns:p14="http://schemas.microsoft.com/office/powerpoint/2010/main" val="2866901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86200" y="152400"/>
            <a:ext cx="5105400"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8 practical diagnostic steps</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81000" y="1061062"/>
            <a:ext cx="8599967" cy="400110"/>
          </a:xfrm>
          <a:prstGeom prst="rect">
            <a:avLst/>
          </a:prstGeom>
          <a:noFill/>
        </p:spPr>
        <p:txBody>
          <a:bodyPr wrap="square" rtlCol="0">
            <a:spAutoFit/>
          </a:bodyPr>
          <a:lstStyle/>
          <a:p>
            <a:r>
              <a:rPr lang="en-US" sz="2000" b="1" i="1" dirty="0"/>
              <a:t>Step </a:t>
            </a:r>
            <a:r>
              <a:rPr lang="en-US" sz="2000" b="1" i="1" dirty="0"/>
              <a:t>8</a:t>
            </a:r>
            <a:r>
              <a:rPr lang="en-US" sz="2000" b="1" i="1" dirty="0" smtClean="0"/>
              <a:t>: Monte Carlo simulation when the mechanism is missing or opposite</a:t>
            </a:r>
            <a:endParaRPr lang="en-US" dirty="0" smtClean="0">
              <a:latin typeface="+mn-lt"/>
              <a:cs typeface="Arial" panose="020B0604020202020204" pitchFamily="34" charset="0"/>
            </a:endParaRPr>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398721" y="1569616"/>
            <a:ext cx="82211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mn-lt"/>
                <a:ea typeface="Calisto MT" panose="02040603050505030304" pitchFamily="18" charset="0"/>
                <a:cs typeface="Times New Roman" panose="02020603050405020304" pitchFamily="18" charset="0"/>
              </a:rPr>
              <a:t>Build a known data generating process that lacks the hypothesized</a:t>
            </a:r>
            <a:r>
              <a:rPr kumimoji="0" lang="en-US" altLang="en-US" b="0" i="0" u="none" strike="noStrike" cap="none" normalizeH="0" dirty="0" smtClean="0">
                <a:ln>
                  <a:noFill/>
                </a:ln>
                <a:solidFill>
                  <a:srgbClr val="000000"/>
                </a:solidFill>
                <a:effectLst/>
                <a:latin typeface="+mn-lt"/>
                <a:ea typeface="Calisto MT" panose="02040603050505030304" pitchFamily="18" charset="0"/>
                <a:cs typeface="Times New Roman" panose="02020603050405020304" pitchFamily="18" charset="0"/>
              </a:rPr>
              <a:t> causal mechanism … or even has the opposite causal mechanism. See whether the pattern of 2SLS estimates remains nonetheless.</a:t>
            </a:r>
            <a:endParaRPr kumimoji="0" lang="en-US" altLang="en-US"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26007801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066800"/>
            <a:ext cx="8763000" cy="5632311"/>
          </a:xfrm>
          <a:prstGeom prst="rect">
            <a:avLst/>
          </a:prstGeom>
          <a:noFill/>
        </p:spPr>
        <p:txBody>
          <a:bodyPr>
            <a:spAutoFit/>
          </a:bodyPr>
          <a:lstStyle/>
          <a:p>
            <a:pPr>
              <a:defRPr/>
            </a:pPr>
            <a:r>
              <a:rPr lang="en-US" dirty="0">
                <a:latin typeface="+mn-lt"/>
                <a:cs typeface="Arial" panose="020B0604020202020204" pitchFamily="34" charset="0"/>
              </a:rPr>
              <a:t>We construct 2 models where food aid has </a:t>
            </a:r>
            <a:r>
              <a:rPr lang="en-US" b="1" i="1" u="sng" dirty="0">
                <a:latin typeface="+mn-lt"/>
                <a:cs typeface="Arial" panose="020B0604020202020204" pitchFamily="34" charset="0"/>
              </a:rPr>
              <a:t>no</a:t>
            </a:r>
            <a:r>
              <a:rPr lang="en-US" dirty="0">
                <a:latin typeface="+mn-lt"/>
                <a:cs typeface="Arial" panose="020B0604020202020204" pitchFamily="34" charset="0"/>
              </a:rPr>
              <a:t> positive effect on conflict: (i) uncorrelated, and (ii) food aid reduces conflict. </a:t>
            </a:r>
          </a:p>
          <a:p>
            <a:pPr>
              <a:defRPr/>
            </a:pPr>
            <a:endParaRPr lang="en-US" dirty="0">
              <a:latin typeface="+mn-lt"/>
              <a:cs typeface="Arial" panose="020B0604020202020204" pitchFamily="34" charset="0"/>
            </a:endParaRPr>
          </a:p>
          <a:p>
            <a:pPr>
              <a:defRPr/>
            </a:pPr>
            <a:r>
              <a:rPr lang="en-US" dirty="0">
                <a:latin typeface="+mn-lt"/>
                <a:cs typeface="Arial" panose="020B0604020202020204" pitchFamily="34" charset="0"/>
              </a:rPr>
              <a:t>If we preserve the background trends, and L-R variation &gt; S-R variation in exogenous component of IV, do we estimate the same negative OLS but positive IV relationship?</a:t>
            </a:r>
          </a:p>
          <a:p>
            <a:pPr>
              <a:defRPr/>
            </a:pPr>
            <a:endParaRPr lang="en-US" dirty="0">
              <a:latin typeface="+mn-lt"/>
              <a:cs typeface="Arial" panose="020B0604020202020204" pitchFamily="34" charset="0"/>
            </a:endParaRPr>
          </a:p>
          <a:p>
            <a:pPr>
              <a:defRPr/>
            </a:pPr>
            <a:r>
              <a:rPr lang="en-US" dirty="0">
                <a:latin typeface="+mn-lt"/>
                <a:cs typeface="Arial" panose="020B0604020202020204" pitchFamily="34" charset="0"/>
              </a:rPr>
              <a:t>In such a model, does </a:t>
            </a:r>
            <a:r>
              <a:rPr lang="en-US" dirty="0" smtClean="0">
                <a:latin typeface="+mn-lt"/>
                <a:cs typeface="Arial" panose="020B0604020202020204" pitchFamily="34" charset="0"/>
              </a:rPr>
              <a:t>NQ’s </a:t>
            </a:r>
            <a:r>
              <a:rPr lang="en-US" dirty="0">
                <a:latin typeface="+mn-lt"/>
                <a:cs typeface="Arial" panose="020B0604020202020204" pitchFamily="34" charset="0"/>
              </a:rPr>
              <a:t>estimation strategy accurately reflect the true DGP? </a:t>
            </a:r>
          </a:p>
          <a:p>
            <a:pPr>
              <a:defRPr/>
            </a:pPr>
            <a:endParaRPr lang="en-US" dirty="0">
              <a:latin typeface="+mn-lt"/>
              <a:cs typeface="Arial" panose="020B0604020202020204" pitchFamily="34" charset="0"/>
            </a:endParaRPr>
          </a:p>
          <a:p>
            <a:pPr>
              <a:defRPr/>
            </a:pPr>
            <a:r>
              <a:rPr lang="en-US" b="1" dirty="0">
                <a:latin typeface="+mn-lt"/>
                <a:cs typeface="Arial" panose="020B0604020202020204" pitchFamily="34" charset="0"/>
              </a:rPr>
              <a:t>Take-away:</a:t>
            </a:r>
          </a:p>
          <a:p>
            <a:pPr>
              <a:defRPr/>
            </a:pPr>
            <a:r>
              <a:rPr lang="en-US" dirty="0" smtClean="0">
                <a:latin typeface="+mn-lt"/>
                <a:cs typeface="Arial" panose="020B0604020202020204" pitchFamily="34" charset="0"/>
              </a:rPr>
              <a:t>We </a:t>
            </a:r>
            <a:r>
              <a:rPr lang="en-US" dirty="0">
                <a:latin typeface="+mn-lt"/>
                <a:cs typeface="Arial" panose="020B0604020202020204" pitchFamily="34" charset="0"/>
              </a:rPr>
              <a:t>consistently replicate </a:t>
            </a:r>
            <a:r>
              <a:rPr lang="en-US" dirty="0" smtClean="0">
                <a:latin typeface="+mn-lt"/>
                <a:cs typeface="Arial" panose="020B0604020202020204" pitchFamily="34" charset="0"/>
              </a:rPr>
              <a:t>NQ’s </a:t>
            </a:r>
            <a:r>
              <a:rPr lang="en-US" dirty="0">
                <a:latin typeface="+mn-lt"/>
                <a:cs typeface="Arial" panose="020B0604020202020204" pitchFamily="34" charset="0"/>
              </a:rPr>
              <a:t>findings of negative OLS estimates and positive 2SLS estimates when there is no true positive, causal effect of food aid on conflict. Even do so when food aid truly, causally </a:t>
            </a:r>
            <a:r>
              <a:rPr lang="en-US" b="1" u="sng" dirty="0">
                <a:latin typeface="+mn-lt"/>
                <a:cs typeface="Arial" panose="020B0604020202020204" pitchFamily="34" charset="0"/>
              </a:rPr>
              <a:t>reduces </a:t>
            </a:r>
            <a:r>
              <a:rPr lang="en-US" dirty="0">
                <a:latin typeface="+mn-lt"/>
                <a:cs typeface="Arial" panose="020B0604020202020204" pitchFamily="34" charset="0"/>
              </a:rPr>
              <a:t>conflict. </a:t>
            </a:r>
          </a:p>
        </p:txBody>
      </p:sp>
      <p:sp>
        <p:nvSpPr>
          <p:cNvPr id="4" name="TextBox 3"/>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Monte Carlo tests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2770" name="TextBox 1"/>
              <p:cNvSpPr txBox="1">
                <a:spLocks noChangeArrowheads="1"/>
              </p:cNvSpPr>
              <p:nvPr/>
            </p:nvSpPr>
            <p:spPr bwMode="auto">
              <a:xfrm>
                <a:off x="381000" y="1066800"/>
                <a:ext cx="8334375" cy="61958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buNone/>
                  <a:defRPr/>
                </a:pPr>
                <a:r>
                  <a:rPr lang="en-US" sz="2000" b="1" dirty="0">
                    <a:latin typeface="+mn-lt"/>
                    <a:cs typeface="Arial" panose="020B0604020202020204" pitchFamily="34" charset="0"/>
                  </a:rPr>
                  <a:t>In the simplest model 1:</a:t>
                </a:r>
              </a:p>
              <a:p>
                <a:pPr>
                  <a:buNone/>
                  <a:defRPr/>
                </a:pPr>
                <a:r>
                  <a:rPr lang="en-US" sz="2000" dirty="0">
                    <a:latin typeface="+mn-lt"/>
                    <a:cs typeface="Arial" panose="020B0604020202020204" pitchFamily="34" charset="0"/>
                  </a:rPr>
                  <a:t>Wheat production and risk of conflict both follow independent but parallel quadratic trends. Conflict heterogeneously affect countries.</a:t>
                </a:r>
              </a:p>
              <a:p>
                <a:pPr>
                  <a:buNone/>
                  <a:defRPr/>
                </a:pPr>
                <a:r>
                  <a:rPr lang="en-US" sz="2000" dirty="0">
                    <a:latin typeface="+mn-lt"/>
                    <a:cs typeface="Arial" panose="020B0604020202020204" pitchFamily="34" charset="0"/>
                  </a:rPr>
                  <a:t>  </a:t>
                </a:r>
                <a:r>
                  <a:rPr lang="en-US" sz="2000" dirty="0" err="1">
                    <a:latin typeface="+mn-lt"/>
                    <a:cs typeface="Arial" panose="020B0604020202020204" pitchFamily="34" charset="0"/>
                  </a:rPr>
                  <a:t>Wheat­</a:t>
                </a:r>
                <a:r>
                  <a:rPr lang="en-US" sz="2000" baseline="-25000" dirty="0" err="1">
                    <a:latin typeface="+mn-lt"/>
                    <a:cs typeface="Arial" panose="020B0604020202020204" pitchFamily="34" charset="0"/>
                  </a:rPr>
                  <a:t>it</a:t>
                </a:r>
                <a:r>
                  <a:rPr lang="en-US" sz="2000" dirty="0">
                    <a:latin typeface="+mn-lt"/>
                    <a:cs typeface="Arial" panose="020B0604020202020204" pitchFamily="34" charset="0"/>
                  </a:rPr>
                  <a:t> = f(t) + </a:t>
                </a:r>
                <a:r>
                  <a:rPr lang="en-US" sz="2000" dirty="0" err="1">
                    <a:latin typeface="+mn-lt"/>
                    <a:cs typeface="Arial" panose="020B0604020202020204" pitchFamily="34" charset="0"/>
                  </a:rPr>
                  <a:t>z</a:t>
                </a:r>
                <a:r>
                  <a:rPr lang="en-US" sz="2000" baseline="-25000" dirty="0" err="1">
                    <a:latin typeface="+mn-lt"/>
                    <a:cs typeface="Arial" panose="020B0604020202020204" pitchFamily="34" charset="0"/>
                  </a:rPr>
                  <a:t>t</a:t>
                </a:r>
                <a:r>
                  <a:rPr lang="en-US" sz="2000" baseline="-25000" dirty="0">
                    <a:latin typeface="+mn-lt"/>
                    <a:cs typeface="Arial" panose="020B0604020202020204" pitchFamily="34" charset="0"/>
                  </a:rPr>
                  <a:t> </a:t>
                </a:r>
                <a:r>
                  <a:rPr lang="en-US" sz="2000" dirty="0">
                    <a:latin typeface="+mn-lt"/>
                    <a:cs typeface="Arial" panose="020B0604020202020204" pitchFamily="34" charset="0"/>
                  </a:rPr>
                  <a:t>with </a:t>
                </a:r>
                <a:r>
                  <a:rPr lang="en-US" sz="2000" dirty="0" err="1">
                    <a:latin typeface="+mn-lt"/>
                    <a:cs typeface="Arial" panose="020B0604020202020204" pitchFamily="34" charset="0"/>
                  </a:rPr>
                  <a:t>σ</a:t>
                </a:r>
                <a:r>
                  <a:rPr lang="en-US" sz="2000" baseline="-25000" dirty="0" err="1">
                    <a:latin typeface="+mn-lt"/>
                    <a:cs typeface="Arial" panose="020B0604020202020204" pitchFamily="34" charset="0"/>
                  </a:rPr>
                  <a:t>f</a:t>
                </a:r>
                <a:r>
                  <a:rPr lang="en-US" sz="2000" dirty="0">
                    <a:latin typeface="+mn-lt"/>
                    <a:cs typeface="Arial" panose="020B0604020202020204" pitchFamily="34" charset="0"/>
                  </a:rPr>
                  <a:t> &gt;&gt; </a:t>
                </a:r>
                <a:r>
                  <a:rPr lang="en-US" sz="2000" dirty="0" err="1">
                    <a:latin typeface="+mn-lt"/>
                    <a:cs typeface="Arial" panose="020B0604020202020204" pitchFamily="34" charset="0"/>
                  </a:rPr>
                  <a:t>σ</a:t>
                </a:r>
                <a:r>
                  <a:rPr lang="en-US" sz="2000" baseline="-25000" dirty="0" err="1">
                    <a:latin typeface="+mn-lt"/>
                    <a:cs typeface="Arial" panose="020B0604020202020204" pitchFamily="34" charset="0"/>
                  </a:rPr>
                  <a:t>z</a:t>
                </a:r>
                <a:r>
                  <a:rPr lang="en-US" sz="2000" dirty="0">
                    <a:latin typeface="+mn-lt"/>
                    <a:cs typeface="Arial" panose="020B0604020202020204" pitchFamily="34" charset="0"/>
                  </a:rPr>
                  <a:t> , f(t) = g(t) = t-(1/36)*t</a:t>
                </a:r>
                <a:r>
                  <a:rPr lang="en-US" sz="2000" baseline="30000" dirty="0">
                    <a:latin typeface="+mn-lt"/>
                    <a:cs typeface="Arial" panose="020B0604020202020204" pitchFamily="34" charset="0"/>
                  </a:rPr>
                  <a:t>2</a:t>
                </a:r>
                <a:r>
                  <a:rPr lang="en-US" sz="2000" dirty="0">
                    <a:latin typeface="+mn-lt"/>
                    <a:cs typeface="Arial" panose="020B0604020202020204" pitchFamily="34" charset="0"/>
                  </a:rPr>
                  <a:t>  where t=1… 36</a:t>
                </a:r>
              </a:p>
              <a:p>
                <a:pPr>
                  <a:buNone/>
                  <a:defRPr/>
                </a:pPr>
                <a:r>
                  <a:rPr lang="en-US" sz="2000" dirty="0">
                    <a:latin typeface="+mn-lt"/>
                    <a:cs typeface="Arial" panose="020B0604020202020204" pitchFamily="34" charset="0"/>
                  </a:rPr>
                  <a:t>  </a:t>
                </a:r>
                <a:r>
                  <a:rPr lang="en-US" sz="2000" dirty="0" err="1">
                    <a:latin typeface="+mn-lt"/>
                    <a:cs typeface="Arial" panose="020B0604020202020204" pitchFamily="34" charset="0"/>
                  </a:rPr>
                  <a:t>Conflict</a:t>
                </a:r>
                <a:r>
                  <a:rPr lang="en-US" sz="2000" baseline="-25000" dirty="0" err="1">
                    <a:latin typeface="+mn-lt"/>
                    <a:cs typeface="Arial" panose="020B0604020202020204" pitchFamily="34" charset="0"/>
                  </a:rPr>
                  <a:t>it</a:t>
                </a:r>
                <a:r>
                  <a:rPr lang="en-US" sz="2000" dirty="0">
                    <a:latin typeface="+mn-lt"/>
                    <a:cs typeface="Arial" panose="020B0604020202020204" pitchFamily="34" charset="0"/>
                  </a:rPr>
                  <a:t> = </a:t>
                </a:r>
                <a14:m>
                  <m:oMath xmlns:m="http://schemas.openxmlformats.org/officeDocument/2006/math">
                    <m:d>
                      <m:dPr>
                        <m:begChr m:val="{"/>
                        <m:endChr m:val=""/>
                        <m:ctrlPr>
                          <a:rPr lang="en-US" sz="2000" i="1">
                            <a:latin typeface="+mn-lt"/>
                          </a:rPr>
                        </m:ctrlPr>
                      </m:dPr>
                      <m:e>
                        <m:m>
                          <m:mPr>
                            <m:mcs>
                              <m:mc>
                                <m:mcPr>
                                  <m:count m:val="1"/>
                                  <m:mcJc m:val="center"/>
                                </m:mcPr>
                              </m:mc>
                            </m:mcs>
                            <m:ctrlPr>
                              <a:rPr lang="en-US" sz="2000" i="1">
                                <a:latin typeface="+mn-lt"/>
                              </a:rPr>
                            </m:ctrlPr>
                          </m:mPr>
                          <m:mr>
                            <m:e>
                              <m:r>
                                <a:rPr lang="en-US" sz="2000">
                                  <a:latin typeface="+mn-lt"/>
                                </a:rPr>
                                <m:t>0 </m:t>
                              </m:r>
                              <m:r>
                                <m:rPr>
                                  <m:sty m:val="p"/>
                                </m:rPr>
                                <a:rPr lang="en-US" sz="2000">
                                  <a:latin typeface="+mn-lt"/>
                                </a:rPr>
                                <m:t>if</m:t>
                              </m:r>
                              <m:r>
                                <a:rPr lang="en-US" sz="2000">
                                  <a:latin typeface="+mn-lt"/>
                                </a:rPr>
                                <m:t> </m:t>
                              </m:r>
                              <m:sSub>
                                <m:sSubPr>
                                  <m:ctrlPr>
                                    <a:rPr lang="en-US" sz="2000" i="1">
                                      <a:latin typeface="+mn-lt"/>
                                    </a:rPr>
                                  </m:ctrlPr>
                                </m:sSubPr>
                                <m:e>
                                  <m:r>
                                    <m:rPr>
                                      <m:sty m:val="p"/>
                                    </m:rPr>
                                    <a:rPr lang="en-US" sz="2000">
                                      <a:latin typeface="+mn-lt"/>
                                    </a:rPr>
                                    <m:t>a</m:t>
                                  </m:r>
                                </m:e>
                                <m:sub>
                                  <m:r>
                                    <a:rPr lang="en-US" sz="2000" i="1">
                                      <a:latin typeface="+mn-lt"/>
                                    </a:rPr>
                                    <m:t>𝑖</m:t>
                                  </m:r>
                                </m:sub>
                              </m:sSub>
                              <m:r>
                                <a:rPr lang="en-US" sz="2000" i="1">
                                  <a:latin typeface="+mn-lt"/>
                                </a:rPr>
                                <m:t>∗</m:t>
                              </m:r>
                              <m:sSub>
                                <m:sSubPr>
                                  <m:ctrlPr>
                                    <a:rPr lang="en-US" sz="2000" i="1">
                                      <a:latin typeface="+mn-lt"/>
                                    </a:rPr>
                                  </m:ctrlPr>
                                </m:sSubPr>
                                <m:e>
                                  <m:r>
                                    <m:rPr>
                                      <m:sty m:val="p"/>
                                    </m:rPr>
                                    <a:rPr lang="en-US" sz="2000">
                                      <a:latin typeface="+mn-lt"/>
                                    </a:rPr>
                                    <m:t>y</m:t>
                                  </m:r>
                                </m:e>
                                <m:sub>
                                  <m:r>
                                    <a:rPr lang="en-US" sz="2000" i="1">
                                      <a:latin typeface="+mn-lt"/>
                                    </a:rPr>
                                    <m:t>𝑡</m:t>
                                  </m:r>
                                </m:sub>
                              </m:sSub>
                              <m:r>
                                <a:rPr lang="en-US" sz="2000" baseline="-25000">
                                  <a:latin typeface="+mn-lt"/>
                                </a:rPr>
                                <m:t> </m:t>
                              </m:r>
                              <m:r>
                                <a:rPr lang="en-US" sz="2000">
                                  <a:latin typeface="+mn-lt"/>
                                </a:rPr>
                                <m:t>&lt; </m:t>
                              </m:r>
                              <m:acc>
                                <m:accPr>
                                  <m:chr m:val="̅"/>
                                  <m:ctrlPr>
                                    <a:rPr lang="en-US" sz="2000" i="1">
                                      <a:latin typeface="+mn-lt"/>
                                    </a:rPr>
                                  </m:ctrlPr>
                                </m:accPr>
                                <m:e>
                                  <m:r>
                                    <m:rPr>
                                      <m:sty m:val="p"/>
                                    </m:rPr>
                                    <a:rPr lang="en-US" sz="2000">
                                      <a:latin typeface="+mn-lt"/>
                                    </a:rPr>
                                    <m:t>θ</m:t>
                                  </m:r>
                                </m:e>
                              </m:acc>
                            </m:e>
                          </m:mr>
                          <m:mr>
                            <m:e>
                              <m:r>
                                <a:rPr lang="en-US" sz="2000">
                                  <a:latin typeface="+mn-lt"/>
                                </a:rPr>
                                <m:t>1 </m:t>
                              </m:r>
                              <m:r>
                                <m:rPr>
                                  <m:sty m:val="p"/>
                                </m:rPr>
                                <a:rPr lang="en-US" sz="2000">
                                  <a:latin typeface="+mn-lt"/>
                                </a:rPr>
                                <m:t>if</m:t>
                              </m:r>
                              <m:r>
                                <a:rPr lang="en-US" sz="2000">
                                  <a:latin typeface="+mn-lt"/>
                                </a:rPr>
                                <m:t> </m:t>
                              </m:r>
                              <m:sSub>
                                <m:sSubPr>
                                  <m:ctrlPr>
                                    <a:rPr lang="en-US" sz="2000" i="1">
                                      <a:latin typeface="+mn-lt"/>
                                    </a:rPr>
                                  </m:ctrlPr>
                                </m:sSubPr>
                                <m:e>
                                  <m:r>
                                    <m:rPr>
                                      <m:sty m:val="p"/>
                                    </m:rPr>
                                    <a:rPr lang="en-US" sz="2000">
                                      <a:latin typeface="+mn-lt"/>
                                    </a:rPr>
                                    <m:t>a</m:t>
                                  </m:r>
                                </m:e>
                                <m:sub>
                                  <m:r>
                                    <a:rPr lang="en-US" sz="2000" i="1">
                                      <a:latin typeface="+mn-lt"/>
                                    </a:rPr>
                                    <m:t>𝑖</m:t>
                                  </m:r>
                                </m:sub>
                              </m:sSub>
                              <m:r>
                                <a:rPr lang="en-US" sz="2000" i="1">
                                  <a:latin typeface="+mn-lt"/>
                                </a:rPr>
                                <m:t>∗</m:t>
                              </m:r>
                              <m:sSub>
                                <m:sSubPr>
                                  <m:ctrlPr>
                                    <a:rPr lang="en-US" sz="2000" i="1">
                                      <a:latin typeface="+mn-lt"/>
                                    </a:rPr>
                                  </m:ctrlPr>
                                </m:sSubPr>
                                <m:e>
                                  <m:r>
                                    <m:rPr>
                                      <m:sty m:val="p"/>
                                    </m:rPr>
                                    <a:rPr lang="en-US" sz="2000">
                                      <a:latin typeface="+mn-lt"/>
                                    </a:rPr>
                                    <m:t>y</m:t>
                                  </m:r>
                                </m:e>
                                <m:sub>
                                  <m:r>
                                    <a:rPr lang="en-US" sz="2000" i="1">
                                      <a:latin typeface="+mn-lt"/>
                                    </a:rPr>
                                    <m:t>𝑡</m:t>
                                  </m:r>
                                </m:sub>
                              </m:sSub>
                              <m:r>
                                <a:rPr lang="en-US" sz="2000" baseline="-25000">
                                  <a:latin typeface="+mn-lt"/>
                                </a:rPr>
                                <m:t> </m:t>
                              </m:r>
                              <m:r>
                                <a:rPr lang="en-US" sz="2000">
                                  <a:latin typeface="+mn-lt"/>
                                </a:rPr>
                                <m:t>≥ </m:t>
                              </m:r>
                              <m:acc>
                                <m:accPr>
                                  <m:chr m:val="̅"/>
                                  <m:ctrlPr>
                                    <a:rPr lang="en-US" sz="2000" i="1">
                                      <a:latin typeface="+mn-lt"/>
                                    </a:rPr>
                                  </m:ctrlPr>
                                </m:accPr>
                                <m:e>
                                  <m:r>
                                    <m:rPr>
                                      <m:sty m:val="p"/>
                                    </m:rPr>
                                    <a:rPr lang="en-US" sz="2000">
                                      <a:latin typeface="+mn-lt"/>
                                    </a:rPr>
                                    <m:t>θ</m:t>
                                  </m:r>
                                </m:e>
                              </m:acc>
                            </m:e>
                          </m:mr>
                        </m:m>
                      </m:e>
                    </m:d>
                  </m:oMath>
                </a14:m>
                <a:r>
                  <a:rPr lang="en-US" sz="2000" dirty="0">
                    <a:latin typeface="+mn-lt"/>
                    <a:cs typeface="Arial" panose="020B0604020202020204" pitchFamily="34" charset="0"/>
                  </a:rPr>
                  <a:t> where </a:t>
                </a:r>
                <a:r>
                  <a:rPr lang="en-US" sz="2000" dirty="0" err="1">
                    <a:latin typeface="+mn-lt"/>
                    <a:cs typeface="Arial" panose="020B0604020202020204" pitchFamily="34" charset="0"/>
                  </a:rPr>
                  <a:t>a</a:t>
                </a:r>
                <a:r>
                  <a:rPr lang="en-US" sz="2000" baseline="-25000" dirty="0" err="1">
                    <a:latin typeface="+mn-lt"/>
                    <a:cs typeface="Arial" panose="020B0604020202020204" pitchFamily="34" charset="0"/>
                  </a:rPr>
                  <a:t>i</a:t>
                </a:r>
                <a14:m>
                  <m:oMath xmlns:m="http://schemas.openxmlformats.org/officeDocument/2006/math">
                    <m:r>
                      <a:rPr lang="en-US" sz="2000" i="1">
                        <a:latin typeface="+mn-lt"/>
                      </a:rPr>
                      <m:t>∈</m:t>
                    </m:r>
                  </m:oMath>
                </a14:m>
                <a:r>
                  <a:rPr lang="en-US" sz="2000" dirty="0">
                    <a:latin typeface="+mn-lt"/>
                    <a:cs typeface="Arial" panose="020B0604020202020204" pitchFamily="34" charset="0"/>
                  </a:rPr>
                  <a:t>[0,1], </a:t>
                </a:r>
                <a:r>
                  <a:rPr lang="en-US" sz="2000" i="1" dirty="0" err="1">
                    <a:latin typeface="+mn-lt"/>
                    <a:cs typeface="Arial" panose="020B0604020202020204" pitchFamily="34" charset="0"/>
                  </a:rPr>
                  <a:t>y</a:t>
                </a:r>
                <a:r>
                  <a:rPr lang="en-US" sz="2000" baseline="-25000" dirty="0" err="1">
                    <a:latin typeface="+mn-lt"/>
                    <a:cs typeface="Arial" panose="020B0604020202020204" pitchFamily="34" charset="0"/>
                  </a:rPr>
                  <a:t>t</a:t>
                </a:r>
                <a:r>
                  <a:rPr lang="en-US" sz="2000" baseline="-25000" dirty="0">
                    <a:latin typeface="+mn-lt"/>
                    <a:cs typeface="Arial" panose="020B0604020202020204" pitchFamily="34" charset="0"/>
                  </a:rPr>
                  <a:t> </a:t>
                </a:r>
                <a:r>
                  <a:rPr lang="en-US" sz="2000" dirty="0">
                    <a:latin typeface="+mn-lt"/>
                    <a:cs typeface="Arial" panose="020B0604020202020204" pitchFamily="34" charset="0"/>
                  </a:rPr>
                  <a:t>= g(t) + </a:t>
                </a:r>
                <a:r>
                  <a:rPr lang="en-US" sz="2000" dirty="0" err="1">
                    <a:latin typeface="+mn-lt"/>
                    <a:cs typeface="Arial" panose="020B0604020202020204" pitchFamily="34" charset="0"/>
                  </a:rPr>
                  <a:t>u</a:t>
                </a:r>
                <a:r>
                  <a:rPr lang="en-US" sz="2000" baseline="-25000" dirty="0" err="1">
                    <a:latin typeface="+mn-lt"/>
                    <a:cs typeface="Arial" panose="020B0604020202020204" pitchFamily="34" charset="0"/>
                  </a:rPr>
                  <a:t>t</a:t>
                </a:r>
                <a:r>
                  <a:rPr lang="en-US" sz="2000" dirty="0">
                    <a:latin typeface="+mn-lt"/>
                    <a:cs typeface="Arial" panose="020B0604020202020204" pitchFamily="34" charset="0"/>
                  </a:rPr>
                  <a:t> , </a:t>
                </a:r>
                <a:r>
                  <a:rPr lang="en-US" sz="2000" dirty="0" err="1">
                    <a:latin typeface="+mn-lt"/>
                    <a:cs typeface="Arial" panose="020B0604020202020204" pitchFamily="34" charset="0"/>
                  </a:rPr>
                  <a:t>σ</a:t>
                </a:r>
                <a:r>
                  <a:rPr lang="en-US" sz="2000" baseline="-25000" dirty="0" err="1">
                    <a:latin typeface="+mn-lt"/>
                    <a:cs typeface="Arial" panose="020B0604020202020204" pitchFamily="34" charset="0"/>
                  </a:rPr>
                  <a:t>g</a:t>
                </a:r>
                <a:r>
                  <a:rPr lang="en-US" sz="2000" dirty="0">
                    <a:latin typeface="+mn-lt"/>
                    <a:cs typeface="Arial" panose="020B0604020202020204" pitchFamily="34" charset="0"/>
                  </a:rPr>
                  <a:t> &gt;&gt; </a:t>
                </a:r>
                <a:r>
                  <a:rPr lang="en-US" sz="2000" dirty="0" err="1">
                    <a:latin typeface="+mn-lt"/>
                    <a:cs typeface="Arial" panose="020B0604020202020204" pitchFamily="34" charset="0"/>
                  </a:rPr>
                  <a:t>σ</a:t>
                </a:r>
                <a:r>
                  <a:rPr lang="en-US" sz="2000" baseline="-25000" dirty="0" err="1">
                    <a:latin typeface="+mn-lt"/>
                    <a:cs typeface="Arial" panose="020B0604020202020204" pitchFamily="34" charset="0"/>
                  </a:rPr>
                  <a:t>u</a:t>
                </a:r>
                <a:endParaRPr lang="en-US" sz="2000" dirty="0">
                  <a:latin typeface="+mn-lt"/>
                  <a:cs typeface="Arial" panose="020B0604020202020204" pitchFamily="34" charset="0"/>
                </a:endParaRPr>
              </a:p>
              <a:p>
                <a:pPr>
                  <a:buNone/>
                  <a:defRPr/>
                </a:pPr>
                <a:r>
                  <a:rPr lang="en-US" sz="2000" dirty="0">
                    <a:latin typeface="+mn-lt"/>
                    <a:cs typeface="Arial" panose="020B0604020202020204" pitchFamily="34" charset="0"/>
                  </a:rPr>
                  <a:t>   </a:t>
                </a:r>
                <a:r>
                  <a:rPr lang="en-US" sz="2000" dirty="0" err="1">
                    <a:latin typeface="+mn-lt"/>
                    <a:cs typeface="Arial" panose="020B0604020202020204" pitchFamily="34" charset="0"/>
                  </a:rPr>
                  <a:t>Aid</a:t>
                </a:r>
                <a:r>
                  <a:rPr lang="en-US" sz="2000" baseline="-25000" dirty="0" err="1">
                    <a:latin typeface="+mn-lt"/>
                    <a:cs typeface="Arial" panose="020B0604020202020204" pitchFamily="34" charset="0"/>
                  </a:rPr>
                  <a:t>it</a:t>
                </a:r>
                <a:r>
                  <a:rPr lang="en-US" sz="2000" dirty="0">
                    <a:latin typeface="+mn-lt"/>
                    <a:cs typeface="Arial" panose="020B0604020202020204" pitchFamily="34" charset="0"/>
                  </a:rPr>
                  <a:t> = Max(0, </a:t>
                </a:r>
                <a:r>
                  <a:rPr lang="en-US" sz="2000" dirty="0" err="1">
                    <a:latin typeface="+mn-lt"/>
                    <a:cs typeface="Arial" panose="020B0604020202020204" pitchFamily="34" charset="0"/>
                  </a:rPr>
                  <a:t>Conflict</a:t>
                </a:r>
                <a:r>
                  <a:rPr lang="en-US" sz="2000" baseline="-25000" dirty="0" err="1">
                    <a:latin typeface="+mn-lt"/>
                    <a:cs typeface="Arial" panose="020B0604020202020204" pitchFamily="34" charset="0"/>
                  </a:rPr>
                  <a:t>it</a:t>
                </a:r>
                <a:r>
                  <a:rPr lang="en-US" sz="2000" dirty="0">
                    <a:latin typeface="+mn-lt"/>
                    <a:cs typeface="Arial" panose="020B0604020202020204" pitchFamily="34" charset="0"/>
                  </a:rPr>
                  <a:t>*</a:t>
                </a:r>
                <a:r>
                  <a:rPr lang="en-US" sz="2000" dirty="0" err="1">
                    <a:latin typeface="+mn-lt"/>
                    <a:cs typeface="Arial" panose="020B0604020202020204" pitchFamily="34" charset="0"/>
                  </a:rPr>
                  <a:t>μ</a:t>
                </a:r>
                <a:r>
                  <a:rPr lang="en-US" sz="2000" baseline="-25000" dirty="0" err="1">
                    <a:latin typeface="+mn-lt"/>
                    <a:cs typeface="Arial" panose="020B0604020202020204" pitchFamily="34" charset="0"/>
                  </a:rPr>
                  <a:t>it</a:t>
                </a:r>
                <a:r>
                  <a:rPr lang="en-US" sz="2000" dirty="0">
                    <a:latin typeface="+mn-lt"/>
                    <a:cs typeface="Arial" panose="020B0604020202020204" pitchFamily="34" charset="0"/>
                  </a:rPr>
                  <a:t>)    and </a:t>
                </a:r>
                <a:r>
                  <a:rPr lang="en-US" sz="2000" dirty="0" err="1">
                    <a:latin typeface="+mn-lt"/>
                    <a:cs typeface="Arial" panose="020B0604020202020204" pitchFamily="34" charset="0"/>
                  </a:rPr>
                  <a:t>μ</a:t>
                </a:r>
                <a:r>
                  <a:rPr lang="en-US" sz="2000" baseline="-25000" dirty="0" err="1">
                    <a:latin typeface="+mn-lt"/>
                    <a:cs typeface="Arial" panose="020B0604020202020204" pitchFamily="34" charset="0"/>
                  </a:rPr>
                  <a:t>it</a:t>
                </a:r>
                <a:r>
                  <a:rPr lang="en-US" sz="2000" baseline="-25000" dirty="0">
                    <a:latin typeface="+mn-lt"/>
                    <a:cs typeface="Arial" panose="020B0604020202020204" pitchFamily="34" charset="0"/>
                  </a:rPr>
                  <a:t> </a:t>
                </a:r>
                <a:r>
                  <a:rPr lang="en-US" sz="2000" dirty="0">
                    <a:latin typeface="+mn-lt"/>
                    <a:cs typeface="Arial" panose="020B0604020202020204" pitchFamily="34" charset="0"/>
                  </a:rPr>
                  <a:t>,</a:t>
                </a:r>
                <a:r>
                  <a:rPr lang="en-US" sz="2000" baseline="-25000" dirty="0">
                    <a:latin typeface="+mn-lt"/>
                    <a:cs typeface="Arial" panose="020B0604020202020204" pitchFamily="34" charset="0"/>
                  </a:rPr>
                  <a:t> </a:t>
                </a:r>
                <a:r>
                  <a:rPr lang="en-US" sz="2000" dirty="0" err="1">
                    <a:latin typeface="+mn-lt"/>
                    <a:cs typeface="Arial" panose="020B0604020202020204" pitchFamily="34" charset="0"/>
                  </a:rPr>
                  <a:t>u</a:t>
                </a:r>
                <a:r>
                  <a:rPr lang="en-US" sz="2000" baseline="-25000" dirty="0" err="1">
                    <a:latin typeface="+mn-lt"/>
                    <a:cs typeface="Arial" panose="020B0604020202020204" pitchFamily="34" charset="0"/>
                  </a:rPr>
                  <a:t>t</a:t>
                </a:r>
                <a:r>
                  <a:rPr lang="en-US" sz="2000" baseline="-25000" dirty="0">
                    <a:latin typeface="+mn-lt"/>
                    <a:cs typeface="Arial" panose="020B0604020202020204" pitchFamily="34" charset="0"/>
                  </a:rPr>
                  <a:t> </a:t>
                </a:r>
                <a:r>
                  <a:rPr lang="en-US" sz="2000" dirty="0">
                    <a:latin typeface="+mn-lt"/>
                    <a:cs typeface="Arial" panose="020B0604020202020204" pitchFamily="34" charset="0"/>
                  </a:rPr>
                  <a:t>, </a:t>
                </a:r>
                <a:r>
                  <a:rPr lang="en-US" sz="2000" dirty="0" err="1">
                    <a:latin typeface="+mn-lt"/>
                    <a:cs typeface="Arial" panose="020B0604020202020204" pitchFamily="34" charset="0"/>
                  </a:rPr>
                  <a:t>z</a:t>
                </a:r>
                <a:r>
                  <a:rPr lang="en-US" sz="2000" baseline="-25000" dirty="0" err="1">
                    <a:latin typeface="+mn-lt"/>
                    <a:cs typeface="Arial" panose="020B0604020202020204" pitchFamily="34" charset="0"/>
                  </a:rPr>
                  <a:t>t</a:t>
                </a:r>
                <a:r>
                  <a:rPr lang="en-US" sz="2000" baseline="-25000" dirty="0">
                    <a:latin typeface="+mn-lt"/>
                    <a:cs typeface="Arial" panose="020B0604020202020204" pitchFamily="34" charset="0"/>
                  </a:rPr>
                  <a:t> </a:t>
                </a:r>
                <a:r>
                  <a:rPr lang="en-US" sz="2000" dirty="0">
                    <a:latin typeface="+mn-lt"/>
                    <a:cs typeface="Arial" panose="020B0604020202020204" pitchFamily="34" charset="0"/>
                  </a:rPr>
                  <a:t>~</a:t>
                </a:r>
                <a:r>
                  <a:rPr lang="en-US" sz="2000" dirty="0" err="1">
                    <a:latin typeface="+mn-lt"/>
                    <a:cs typeface="Arial" panose="020B0604020202020204" pitchFamily="34" charset="0"/>
                  </a:rPr>
                  <a:t>iid</a:t>
                </a:r>
                <a:r>
                  <a:rPr lang="en-US" sz="2000" dirty="0">
                    <a:latin typeface="+mn-lt"/>
                    <a:cs typeface="Arial" panose="020B0604020202020204" pitchFamily="34" charset="0"/>
                  </a:rPr>
                  <a:t> N(0,1)</a:t>
                </a:r>
              </a:p>
              <a:p>
                <a:pPr>
                  <a:buNone/>
                  <a:defRPr/>
                </a:pPr>
                <a:endParaRPr lang="en-US" sz="2000" dirty="0">
                  <a:latin typeface="+mn-lt"/>
                  <a:cs typeface="Arial" panose="020B0604020202020204" pitchFamily="34" charset="0"/>
                </a:endParaRPr>
              </a:p>
              <a:p>
                <a:pPr>
                  <a:buNone/>
                  <a:defRPr/>
                </a:pPr>
                <a:r>
                  <a:rPr lang="en-US" sz="2000" dirty="0">
                    <a:latin typeface="+mn-lt"/>
                    <a:cs typeface="Arial" panose="020B0604020202020204" pitchFamily="34" charset="0"/>
                  </a:rPr>
                  <a:t>By construction:</a:t>
                </a:r>
              </a:p>
              <a:p>
                <a:pPr marL="342900" indent="-342900">
                  <a:buFontTx/>
                  <a:buChar char="-"/>
                  <a:defRPr/>
                </a:pPr>
                <a:r>
                  <a:rPr lang="en-US" sz="2000" dirty="0">
                    <a:latin typeface="+mn-lt"/>
                    <a:cs typeface="Arial" panose="020B0604020202020204" pitchFamily="34" charset="0"/>
                  </a:rPr>
                  <a:t>wheat production (the exogenous instrument) and conflict (the dependent variable) are random and correlated only through common nonlinear trend. </a:t>
                </a:r>
                <a:r>
                  <a:rPr lang="en-US" sz="2000" i="1" u="sng" dirty="0">
                    <a:latin typeface="+mn-lt"/>
                    <a:cs typeface="Arial" panose="020B0604020202020204" pitchFamily="34" charset="0"/>
                  </a:rPr>
                  <a:t>Conflict is not caused by food aid</a:t>
                </a:r>
                <a:r>
                  <a:rPr lang="en-US" sz="2000" dirty="0">
                    <a:latin typeface="+mn-lt"/>
                    <a:cs typeface="Arial" panose="020B0604020202020204" pitchFamily="34" charset="0"/>
                  </a:rPr>
                  <a:t>. </a:t>
                </a:r>
              </a:p>
              <a:p>
                <a:pPr marL="342900" indent="-342900">
                  <a:buFontTx/>
                  <a:buChar char="-"/>
                  <a:defRPr/>
                </a:pPr>
                <a:r>
                  <a:rPr lang="en-US" sz="2000" dirty="0">
                    <a:latin typeface="+mn-lt"/>
                    <a:cs typeface="Arial" panose="020B0604020202020204" pitchFamily="34" charset="0"/>
                  </a:rPr>
                  <a:t>conflict is random but certain countries are always high risk. </a:t>
                </a:r>
              </a:p>
              <a:p>
                <a:pPr marL="342900" indent="-342900">
                  <a:buFontTx/>
                  <a:buChar char="-"/>
                  <a:defRPr/>
                </a:pPr>
                <a:r>
                  <a:rPr lang="en-US" sz="2000" dirty="0" err="1">
                    <a:latin typeface="+mn-lt"/>
                    <a:cs typeface="Arial" panose="020B0604020202020204" pitchFamily="34" charset="0"/>
                  </a:rPr>
                  <a:t>interannual</a:t>
                </a:r>
                <a:r>
                  <a:rPr lang="en-US" sz="2000" dirty="0">
                    <a:latin typeface="+mn-lt"/>
                    <a:cs typeface="Arial" panose="020B0604020202020204" pitchFamily="34" charset="0"/>
                  </a:rPr>
                  <a:t> variation around trends less than trend variation. </a:t>
                </a:r>
              </a:p>
              <a:p>
                <a:pPr marL="342900" indent="-342900">
                  <a:buFontTx/>
                  <a:buChar char="-"/>
                  <a:defRPr/>
                </a:pPr>
                <a:r>
                  <a:rPr lang="en-US" sz="2000" dirty="0">
                    <a:latin typeface="+mn-lt"/>
                    <a:cs typeface="Arial" panose="020B0604020202020204" pitchFamily="34" charset="0"/>
                  </a:rPr>
                  <a:t>food aid only sent to (some) countries suffering conflict. </a:t>
                </a:r>
              </a:p>
              <a:p>
                <a:pPr>
                  <a:buNone/>
                  <a:defRPr/>
                </a:pPr>
                <a:r>
                  <a:rPr lang="en-US" sz="2000" dirty="0">
                    <a:latin typeface="+mn-lt"/>
                    <a:cs typeface="Arial" panose="020B0604020202020204" pitchFamily="34" charset="0"/>
                  </a:rPr>
                  <a:t>	</a:t>
                </a:r>
              </a:p>
            </p:txBody>
          </p:sp>
        </mc:Choice>
        <mc:Fallback>
          <p:sp>
            <p:nvSpPr>
              <p:cNvPr id="32770" name="TextBox 1"/>
              <p:cNvSpPr txBox="1">
                <a:spLocks noRot="1" noChangeAspect="1" noMove="1" noResize="1" noEditPoints="1" noAdjustHandles="1" noChangeArrowheads="1" noChangeShapeType="1" noTextEdit="1"/>
              </p:cNvSpPr>
              <p:nvPr/>
            </p:nvSpPr>
            <p:spPr bwMode="auto">
              <a:xfrm>
                <a:off x="381000" y="1066800"/>
                <a:ext cx="8334375" cy="6195863"/>
              </a:xfrm>
              <a:prstGeom prst="rect">
                <a:avLst/>
              </a:prstGeom>
              <a:blipFill>
                <a:blip r:embed="rId3"/>
                <a:stretch>
                  <a:fillRect l="-805" t="-4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TextBox 6"/>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Monte Carlo tests</a:t>
            </a:r>
          </a:p>
        </p:txBody>
      </p:sp>
    </p:spTree>
    <p:extLst>
      <p:ext uri="{BB962C8B-B14F-4D97-AF65-F5344CB8AC3E}">
        <p14:creationId xmlns:p14="http://schemas.microsoft.com/office/powerpoint/2010/main" val="1722734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838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838325"/>
            <a:ext cx="38385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2"/>
          <p:cNvSpPr txBox="1">
            <a:spLocks noChangeArrowheads="1"/>
          </p:cNvSpPr>
          <p:nvPr/>
        </p:nvSpPr>
        <p:spPr bwMode="auto">
          <a:xfrm>
            <a:off x="646227" y="4800600"/>
            <a:ext cx="393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a:t>Conflict is random but certain</a:t>
            </a:r>
          </a:p>
          <a:p>
            <a:pPr>
              <a:spcBef>
                <a:spcPct val="0"/>
              </a:spcBef>
              <a:buFontTx/>
              <a:buNone/>
            </a:pPr>
            <a:r>
              <a:rPr lang="en-US" altLang="en-US" sz="2400" dirty="0"/>
              <a:t>countries are always high risk </a:t>
            </a:r>
          </a:p>
          <a:p>
            <a:pPr>
              <a:spcBef>
                <a:spcPct val="0"/>
              </a:spcBef>
              <a:buFontTx/>
              <a:buNone/>
            </a:pPr>
            <a:r>
              <a:rPr lang="en-US" altLang="en-US" sz="2400" dirty="0"/>
              <a:t>risk is high in middle period</a:t>
            </a:r>
          </a:p>
        </p:txBody>
      </p:sp>
      <p:sp>
        <p:nvSpPr>
          <p:cNvPr id="32774" name="TextBox 6"/>
          <p:cNvSpPr txBox="1">
            <a:spLocks noChangeArrowheads="1"/>
          </p:cNvSpPr>
          <p:nvPr/>
        </p:nvSpPr>
        <p:spPr bwMode="auto">
          <a:xfrm>
            <a:off x="4987924" y="4819650"/>
            <a:ext cx="3616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a:t>Wheat yield also follows an</a:t>
            </a:r>
          </a:p>
          <a:p>
            <a:pPr>
              <a:spcBef>
                <a:spcPct val="0"/>
              </a:spcBef>
              <a:buFontTx/>
              <a:buNone/>
            </a:pPr>
            <a:r>
              <a:rPr lang="en-US" altLang="en-US" sz="2400" dirty="0"/>
              <a:t>inverse-U shape with little</a:t>
            </a:r>
          </a:p>
          <a:p>
            <a:pPr>
              <a:spcBef>
                <a:spcPct val="0"/>
              </a:spcBef>
              <a:buFontTx/>
              <a:buNone/>
            </a:pPr>
            <a:r>
              <a:rPr lang="en-US" altLang="en-US" sz="2400" dirty="0"/>
              <a:t>variation around the trend</a:t>
            </a:r>
          </a:p>
        </p:txBody>
      </p:sp>
      <p:sp>
        <p:nvSpPr>
          <p:cNvPr id="7" name="TextBox 6"/>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Monte Carlo tests</a:t>
            </a:r>
          </a:p>
        </p:txBody>
      </p:sp>
      <p:sp>
        <p:nvSpPr>
          <p:cNvPr id="8" name="TextBox 1"/>
          <p:cNvSpPr txBox="1">
            <a:spLocks noChangeArrowheads="1"/>
          </p:cNvSpPr>
          <p:nvPr/>
        </p:nvSpPr>
        <p:spPr bwMode="auto">
          <a:xfrm>
            <a:off x="381000" y="1066800"/>
            <a:ext cx="83343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buNone/>
              <a:defRPr/>
            </a:pPr>
            <a:r>
              <a:rPr lang="en-US" sz="2000" dirty="0">
                <a:latin typeface="+mn-lt"/>
                <a:cs typeface="Arial" panose="020B0604020202020204" pitchFamily="34" charset="0"/>
              </a:rPr>
              <a:t>When we generate 100 random samples of 126 countries and 36 years, we get the following key variables: </a:t>
            </a:r>
          </a:p>
          <a:p>
            <a:pPr>
              <a:buNone/>
              <a:defRPr/>
            </a:pPr>
            <a:r>
              <a:rPr lang="en-US" sz="2000" dirty="0">
                <a:latin typeface="+mn-lt"/>
                <a:cs typeface="Arial" panose="020B0604020202020204" pitchFamily="34" charset="0"/>
              </a:rPr>
              <a:t>	</a:t>
            </a:r>
          </a:p>
        </p:txBody>
      </p:sp>
    </p:spTree>
    <p:extLst>
      <p:ext uri="{BB962C8B-B14F-4D97-AF65-F5344CB8AC3E}">
        <p14:creationId xmlns:p14="http://schemas.microsoft.com/office/powerpoint/2010/main" val="3751253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Box 1"/>
          <p:cNvSpPr txBox="1">
            <a:spLocks noChangeArrowheads="1"/>
          </p:cNvSpPr>
          <p:nvPr/>
        </p:nvSpPr>
        <p:spPr bwMode="auto">
          <a:xfrm>
            <a:off x="761999" y="5867400"/>
            <a:ext cx="76200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dirty="0">
                <a:latin typeface="+mn-lt"/>
                <a:cs typeface="Arial" panose="020B0604020202020204" pitchFamily="34" charset="0"/>
              </a:rPr>
              <a:t>Main robustness check (including lagged conflict status) actually makes the bias worse.</a:t>
            </a:r>
          </a:p>
        </p:txBody>
      </p:sp>
      <p:sp>
        <p:nvSpPr>
          <p:cNvPr id="5" name="TextBox 4"/>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Monte Carlo tests</a:t>
            </a:r>
          </a:p>
        </p:txBody>
      </p:sp>
      <p:sp>
        <p:nvSpPr>
          <p:cNvPr id="6" name="TextBox 1"/>
          <p:cNvSpPr txBox="1">
            <a:spLocks noChangeArrowheads="1"/>
          </p:cNvSpPr>
          <p:nvPr/>
        </p:nvSpPr>
        <p:spPr bwMode="auto">
          <a:xfrm>
            <a:off x="368530" y="1020683"/>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buNone/>
              <a:defRPr/>
            </a:pPr>
            <a:r>
              <a:rPr lang="en-US" sz="2400" dirty="0">
                <a:latin typeface="+mn-lt"/>
                <a:cs typeface="Arial" panose="020B0604020202020204" pitchFamily="34" charset="0"/>
              </a:rPr>
              <a:t>Despite true </a:t>
            </a:r>
            <a:r>
              <a:rPr lang="el-GR" sz="2400" dirty="0">
                <a:latin typeface="+mn-lt"/>
                <a:cs typeface="Arial" panose="020B0604020202020204" pitchFamily="34" charset="0"/>
              </a:rPr>
              <a:t>β</a:t>
            </a:r>
            <a:r>
              <a:rPr lang="en-US" sz="2400" dirty="0">
                <a:latin typeface="+mn-lt"/>
                <a:cs typeface="Arial" panose="020B0604020202020204" pitchFamily="34" charset="0"/>
              </a:rPr>
              <a:t>=0, N&amp;Q’s 2SLS estimation strategy generates biased sampling </a:t>
            </a:r>
            <a:r>
              <a:rPr lang="en-US" sz="2400" dirty="0" err="1">
                <a:latin typeface="+mn-lt"/>
                <a:cs typeface="Arial" panose="020B0604020202020204" pitchFamily="34" charset="0"/>
              </a:rPr>
              <a:t>dist’n</a:t>
            </a:r>
            <a:r>
              <a:rPr lang="en-US" sz="2400" dirty="0">
                <a:latin typeface="+mn-lt"/>
                <a:cs typeface="Arial" panose="020B0604020202020204" pitchFamily="34" charset="0"/>
              </a:rPr>
              <a:t> of the parameter estimates of interest:</a:t>
            </a:r>
          </a:p>
        </p:txBody>
      </p:sp>
      <p:pic>
        <p:nvPicPr>
          <p:cNvPr id="2" name="Picture 1"/>
          <p:cNvPicPr>
            <a:picLocks noChangeAspect="1"/>
          </p:cNvPicPr>
          <p:nvPr/>
        </p:nvPicPr>
        <p:blipFill>
          <a:blip r:embed="rId3"/>
          <a:stretch>
            <a:fillRect/>
          </a:stretch>
        </p:blipFill>
        <p:spPr>
          <a:xfrm>
            <a:off x="1870097" y="1802140"/>
            <a:ext cx="5403803" cy="4114800"/>
          </a:xfrm>
          <a:prstGeom prst="rect">
            <a:avLst/>
          </a:prstGeom>
        </p:spPr>
      </p:pic>
    </p:spTree>
    <p:extLst>
      <p:ext uri="{BB962C8B-B14F-4D97-AF65-F5344CB8AC3E}">
        <p14:creationId xmlns:p14="http://schemas.microsoft.com/office/powerpoint/2010/main" val="2710783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Box 1"/>
          <p:cNvSpPr txBox="1">
            <a:spLocks noChangeArrowheads="1"/>
          </p:cNvSpPr>
          <p:nvPr/>
        </p:nvSpPr>
        <p:spPr bwMode="auto">
          <a:xfrm>
            <a:off x="730101" y="5581471"/>
            <a:ext cx="76200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sz="2400" dirty="0">
                <a:latin typeface="+mn-lt"/>
                <a:cs typeface="Arial" panose="020B0604020202020204" pitchFamily="34" charset="0"/>
              </a:rPr>
              <a:t>Two core problems: (i) countries that experience the most conflict are most likely to get aid and (ii) conflict and </a:t>
            </a:r>
            <a:r>
              <a:rPr lang="en-US" sz="2400" dirty="0" smtClean="0">
                <a:latin typeface="+mn-lt"/>
                <a:cs typeface="Arial" panose="020B0604020202020204" pitchFamily="34" charset="0"/>
              </a:rPr>
              <a:t>US wheat </a:t>
            </a:r>
            <a:r>
              <a:rPr lang="en-US" sz="2400" dirty="0">
                <a:latin typeface="+mn-lt"/>
                <a:cs typeface="Arial" panose="020B0604020202020204" pitchFamily="34" charset="0"/>
              </a:rPr>
              <a:t>production are spuriously </a:t>
            </a:r>
            <a:r>
              <a:rPr lang="en-US" sz="2400" dirty="0" smtClean="0">
                <a:latin typeface="+mn-lt"/>
                <a:cs typeface="Arial" panose="020B0604020202020204" pitchFamily="34" charset="0"/>
              </a:rPr>
              <a:t>correlated </a:t>
            </a:r>
            <a:r>
              <a:rPr lang="en-US" sz="2400" dirty="0">
                <a:latin typeface="+mn-lt"/>
                <a:cs typeface="Arial" panose="020B0604020202020204" pitchFamily="34" charset="0"/>
              </a:rPr>
              <a:t>over time.</a:t>
            </a:r>
            <a:endParaRPr lang="en-US" altLang="en-US" sz="2400" dirty="0">
              <a:latin typeface="+mn-lt"/>
              <a:cs typeface="Arial" panose="020B0604020202020204" pitchFamily="34" charset="0"/>
            </a:endParaRPr>
          </a:p>
        </p:txBody>
      </p:sp>
      <p:sp>
        <p:nvSpPr>
          <p:cNvPr id="5" name="TextBox 4"/>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Monte Carlo tests</a:t>
            </a:r>
          </a:p>
        </p:txBody>
      </p:sp>
      <p:sp>
        <p:nvSpPr>
          <p:cNvPr id="6" name="TextBox 1"/>
          <p:cNvSpPr txBox="1">
            <a:spLocks noChangeArrowheads="1"/>
          </p:cNvSpPr>
          <p:nvPr/>
        </p:nvSpPr>
        <p:spPr bwMode="auto">
          <a:xfrm>
            <a:off x="730101" y="1070402"/>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buNone/>
              <a:defRPr/>
            </a:pPr>
            <a:r>
              <a:rPr lang="en-US" sz="2400" dirty="0">
                <a:latin typeface="+mn-lt"/>
                <a:cs typeface="Arial" panose="020B0604020202020204" pitchFamily="34" charset="0"/>
              </a:rPr>
              <a:t>Model 2: allow food aid to be driven partly by reasons other than conflict. Also let food aid </a:t>
            </a:r>
            <a:r>
              <a:rPr lang="en-US" sz="2400" i="1" dirty="0">
                <a:latin typeface="+mn-lt"/>
                <a:cs typeface="Arial" panose="020B0604020202020204" pitchFamily="34" charset="0"/>
              </a:rPr>
              <a:t>prevent </a:t>
            </a:r>
            <a:r>
              <a:rPr lang="en-US" sz="2400" dirty="0">
                <a:latin typeface="+mn-lt"/>
                <a:cs typeface="Arial" panose="020B0604020202020204" pitchFamily="34" charset="0"/>
              </a:rPr>
              <a:t>conflict in the true DGP. </a:t>
            </a:r>
          </a:p>
        </p:txBody>
      </p:sp>
      <p:sp>
        <p:nvSpPr>
          <p:cNvPr id="7" name="TextBox 1"/>
          <p:cNvSpPr txBox="1">
            <a:spLocks noChangeArrowheads="1"/>
          </p:cNvSpPr>
          <p:nvPr/>
        </p:nvSpPr>
        <p:spPr bwMode="auto">
          <a:xfrm>
            <a:off x="5638800" y="2709208"/>
            <a:ext cx="3276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buNone/>
              <a:defRPr/>
            </a:pPr>
            <a:r>
              <a:rPr lang="en-US" sz="2400" dirty="0">
                <a:solidFill>
                  <a:srgbClr val="FF0000"/>
                </a:solidFill>
                <a:latin typeface="+mn-lt"/>
                <a:cs typeface="Arial" panose="020B0604020202020204" pitchFamily="34" charset="0"/>
              </a:rPr>
              <a:t>Resulting parameter estimates for OLS and 2SLS qualitatively Identical to </a:t>
            </a:r>
            <a:r>
              <a:rPr lang="en-US" sz="2400" dirty="0" smtClean="0">
                <a:solidFill>
                  <a:srgbClr val="FF0000"/>
                </a:solidFill>
                <a:latin typeface="+mn-lt"/>
                <a:cs typeface="Arial" panose="020B0604020202020204" pitchFamily="34" charset="0"/>
              </a:rPr>
              <a:t>NQ’s </a:t>
            </a:r>
            <a:r>
              <a:rPr lang="en-US" sz="2400" i="1" u="sng" dirty="0">
                <a:solidFill>
                  <a:srgbClr val="FF0000"/>
                </a:solidFill>
                <a:latin typeface="+mn-lt"/>
                <a:cs typeface="Arial" panose="020B0604020202020204" pitchFamily="34" charset="0"/>
              </a:rPr>
              <a:t>even though true </a:t>
            </a:r>
            <a:r>
              <a:rPr lang="el-GR" sz="2400" i="1" u="sng" dirty="0">
                <a:solidFill>
                  <a:srgbClr val="FF0000"/>
                </a:solidFill>
                <a:latin typeface="+mn-lt"/>
                <a:cs typeface="Arial" panose="020B0604020202020204" pitchFamily="34" charset="0"/>
              </a:rPr>
              <a:t>β</a:t>
            </a:r>
            <a:r>
              <a:rPr lang="en-US" sz="2400" i="1" u="sng" dirty="0">
                <a:solidFill>
                  <a:srgbClr val="FF0000"/>
                </a:solidFill>
                <a:latin typeface="+mn-lt"/>
                <a:cs typeface="Arial" panose="020B0604020202020204" pitchFamily="34" charset="0"/>
              </a:rPr>
              <a:t>&lt;0</a:t>
            </a:r>
            <a:r>
              <a:rPr lang="en-US" sz="2400" dirty="0">
                <a:solidFill>
                  <a:srgbClr val="FF0000"/>
                </a:solidFill>
                <a:latin typeface="+mn-lt"/>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423389" y="1981200"/>
            <a:ext cx="5105400" cy="3714750"/>
          </a:xfrm>
          <a:prstGeom prst="rect">
            <a:avLst/>
          </a:prstGeom>
        </p:spPr>
      </p:pic>
    </p:spTree>
    <p:extLst>
      <p:ext uri="{BB962C8B-B14F-4D97-AF65-F5344CB8AC3E}">
        <p14:creationId xmlns:p14="http://schemas.microsoft.com/office/powerpoint/2010/main" val="2710728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2362200" y="-552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r">
              <a:spcBef>
                <a:spcPct val="0"/>
              </a:spcBef>
              <a:buFontTx/>
              <a:buNone/>
            </a:pPr>
            <a:endParaRPr lang="en-US" altLang="en-US" sz="2400"/>
          </a:p>
        </p:txBody>
      </p:sp>
      <p:sp>
        <p:nvSpPr>
          <p:cNvPr id="48132" name="Rectangle 1"/>
          <p:cNvSpPr>
            <a:spLocks noChangeArrowheads="1"/>
          </p:cNvSpPr>
          <p:nvPr/>
        </p:nvSpPr>
        <p:spPr bwMode="auto">
          <a:xfrm>
            <a:off x="152400" y="1295400"/>
            <a:ext cx="8839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dirty="0">
                <a:latin typeface="+mn-lt"/>
                <a:cs typeface="Arial" panose="020B0604020202020204" pitchFamily="34" charset="0"/>
              </a:rPr>
              <a:t>Food aid: </a:t>
            </a:r>
            <a:r>
              <a:rPr lang="en-US" altLang="en-US" sz="2400" dirty="0" smtClean="0">
                <a:latin typeface="+mn-lt"/>
                <a:cs typeface="Arial" panose="020B0604020202020204" pitchFamily="34" charset="0"/>
              </a:rPr>
              <a:t>NQ </a:t>
            </a:r>
            <a:r>
              <a:rPr lang="en-US" altLang="en-US" sz="2400" dirty="0">
                <a:latin typeface="+mn-lt"/>
                <a:cs typeface="Arial" panose="020B0604020202020204" pitchFamily="34" charset="0"/>
              </a:rPr>
              <a:t>findings not causal. Indeed, fully consistent w/ a model in which food aid </a:t>
            </a:r>
            <a:r>
              <a:rPr lang="en-US" altLang="en-US" sz="2400" i="1" u="sng" dirty="0">
                <a:latin typeface="+mn-lt"/>
                <a:cs typeface="Arial" panose="020B0604020202020204" pitchFamily="34" charset="0"/>
              </a:rPr>
              <a:t>prevents</a:t>
            </a:r>
            <a:r>
              <a:rPr lang="en-US" altLang="en-US" sz="2400" dirty="0">
                <a:latin typeface="+mn-lt"/>
                <a:cs typeface="Arial" panose="020B0604020202020204" pitchFamily="34" charset="0"/>
              </a:rPr>
              <a:t> rather than causes conflict.</a:t>
            </a:r>
          </a:p>
          <a:p>
            <a:pPr>
              <a:spcBef>
                <a:spcPct val="0"/>
              </a:spcBef>
              <a:buFontTx/>
              <a:buNone/>
            </a:pPr>
            <a:endParaRPr lang="en-US" altLang="en-US" sz="2400" dirty="0">
              <a:latin typeface="+mn-lt"/>
              <a:cs typeface="Arial" panose="020B0604020202020204" pitchFamily="34" charset="0"/>
            </a:endParaRPr>
          </a:p>
          <a:p>
            <a:pPr>
              <a:spcBef>
                <a:spcPct val="0"/>
              </a:spcBef>
              <a:buFontTx/>
              <a:buNone/>
            </a:pPr>
            <a:r>
              <a:rPr lang="en-US" altLang="en-US" sz="2400" b="1" dirty="0">
                <a:latin typeface="+mn-lt"/>
                <a:cs typeface="Arial" panose="020B0604020202020204" pitchFamily="34" charset="0"/>
              </a:rPr>
              <a:t>Methodological: </a:t>
            </a:r>
            <a:r>
              <a:rPr lang="en-US" altLang="en-US" sz="2400" dirty="0">
                <a:latin typeface="+mn-lt"/>
                <a:cs typeface="Arial" panose="020B0604020202020204" pitchFamily="34" charset="0"/>
              </a:rPr>
              <a:t>Other papers use similar IV strategy: interact  a plausibly exogenous time series variable with limited variation with a potentially endogenous cross-sectional variable with greater N to create </a:t>
            </a:r>
            <a:r>
              <a:rPr lang="en-US" altLang="en-US" sz="2400" dirty="0" smtClean="0">
                <a:latin typeface="+mn-lt"/>
                <a:cs typeface="Arial" panose="020B0604020202020204" pitchFamily="34" charset="0"/>
              </a:rPr>
              <a:t>quasi-DID panel IV </a:t>
            </a:r>
            <a:r>
              <a:rPr lang="en-US" altLang="en-US" sz="2400" dirty="0">
                <a:latin typeface="+mn-lt"/>
                <a:cs typeface="Arial" panose="020B0604020202020204" pitchFamily="34" charset="0"/>
              </a:rPr>
              <a:t>estimator. Be </a:t>
            </a:r>
            <a:r>
              <a:rPr lang="en-US" altLang="en-US" sz="2400" dirty="0" smtClean="0">
                <a:latin typeface="+mn-lt"/>
                <a:cs typeface="Arial" panose="020B0604020202020204" pitchFamily="34" charset="0"/>
              </a:rPr>
              <a:t>wary! </a:t>
            </a:r>
          </a:p>
          <a:p>
            <a:pPr>
              <a:spcBef>
                <a:spcPct val="0"/>
              </a:spcBef>
              <a:buFontTx/>
              <a:buNone/>
            </a:pPr>
            <a:endParaRPr lang="en-US" altLang="en-US" sz="2400" dirty="0">
              <a:latin typeface="+mn-lt"/>
              <a:cs typeface="Arial" panose="020B0604020202020204" pitchFamily="34" charset="0"/>
            </a:endParaRPr>
          </a:p>
          <a:p>
            <a:pPr>
              <a:spcBef>
                <a:spcPct val="0"/>
              </a:spcBef>
              <a:buFontTx/>
              <a:buNone/>
            </a:pPr>
            <a:r>
              <a:rPr lang="en-US" altLang="en-US" sz="2400" dirty="0" smtClean="0">
                <a:latin typeface="+mn-lt"/>
                <a:cs typeface="Arial" panose="020B0604020202020204" pitchFamily="34" charset="0"/>
              </a:rPr>
              <a:t>The spurious regressions problem is a serious threat to causal identification in panel IV estimation. </a:t>
            </a:r>
          </a:p>
          <a:p>
            <a:pPr>
              <a:spcBef>
                <a:spcPct val="0"/>
              </a:spcBef>
              <a:buFontTx/>
              <a:buNone/>
            </a:pPr>
            <a:endParaRPr lang="en-US" altLang="en-US" sz="2400" dirty="0">
              <a:latin typeface="+mn-lt"/>
              <a:cs typeface="Arial" panose="020B0604020202020204" pitchFamily="34" charset="0"/>
            </a:endParaRPr>
          </a:p>
          <a:p>
            <a:pPr>
              <a:spcBef>
                <a:spcPct val="0"/>
              </a:spcBef>
              <a:buFontTx/>
              <a:buNone/>
            </a:pPr>
            <a:r>
              <a:rPr lang="en-US" altLang="en-US" sz="2400" dirty="0" smtClean="0">
                <a:latin typeface="+mn-lt"/>
                <a:cs typeface="Arial" panose="020B0604020202020204" pitchFamily="34" charset="0"/>
              </a:rPr>
              <a:t>Clever, interacted instruments don’t solve the problem. </a:t>
            </a:r>
          </a:p>
        </p:txBody>
      </p:sp>
      <p:sp>
        <p:nvSpPr>
          <p:cNvPr id="5" name="TextBox 4"/>
          <p:cNvSpPr txBox="1"/>
          <p:nvPr/>
        </p:nvSpPr>
        <p:spPr>
          <a:xfrm>
            <a:off x="5562600"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Conclusions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8600" y="2438400"/>
            <a:ext cx="86868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dirty="0">
                <a:latin typeface="+mn-lt"/>
                <a:cs typeface="Arial" panose="020B0604020202020204" pitchFamily="34" charset="0"/>
              </a:rPr>
              <a:t>Estimate conflict as function of (endogenous) food aid receipts, given controls, incl. region-year and country fixed effects.</a:t>
            </a: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dirty="0">
                <a:latin typeface="+mn-lt"/>
                <a:cs typeface="Arial" panose="020B0604020202020204" pitchFamily="34" charset="0"/>
              </a:rPr>
              <a:t>Policy generates random variation: “</a:t>
            </a:r>
            <a:r>
              <a:rPr lang="en-US" altLang="en-US" sz="2000" i="1" dirty="0">
                <a:latin typeface="+mn-lt"/>
                <a:cs typeface="Arial" panose="020B0604020202020204" pitchFamily="34" charset="0"/>
              </a:rPr>
              <a:t>USDA accumulates wheat in high production years as part of its price stabilization policies. The accumulated wheat is stored and then shipped as food aid to poor countries.</a:t>
            </a:r>
            <a:r>
              <a:rPr lang="en-US" altLang="en-US" sz="2000" dirty="0">
                <a:latin typeface="+mn-lt"/>
                <a:cs typeface="Arial" panose="020B0604020202020204" pitchFamily="34" charset="0"/>
              </a:rPr>
              <a:t>” Exogenous shocks to wheat production change food aid at margin, primarily among regular food aid recipients.</a:t>
            </a: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dirty="0">
                <a:latin typeface="+mn-lt"/>
                <a:cs typeface="Arial" panose="020B0604020202020204" pitchFamily="34" charset="0"/>
              </a:rPr>
              <a:t>Identification:</a:t>
            </a:r>
          </a:p>
          <a:p>
            <a:pPr>
              <a:spcBef>
                <a:spcPct val="0"/>
              </a:spcBef>
              <a:buFontTx/>
              <a:buNone/>
            </a:pPr>
            <a:r>
              <a:rPr lang="en-US" altLang="en-US" sz="2000" dirty="0">
                <a:latin typeface="+mn-lt"/>
                <a:cs typeface="Arial" panose="020B0604020202020204" pitchFamily="34" charset="0"/>
              </a:rPr>
              <a:t>“</a:t>
            </a:r>
            <a:r>
              <a:rPr lang="en-US" altLang="en-US" sz="2000" i="1" dirty="0">
                <a:latin typeface="+mn-lt"/>
                <a:cs typeface="Arial" panose="020B0604020202020204" pitchFamily="34" charset="0"/>
              </a:rPr>
              <a:t>US wheat production is associated with more conflict among regular US food aid recipients but not among irregular recipients.”</a:t>
            </a:r>
            <a:endParaRPr lang="en-US" altLang="en-US" sz="2000" i="1" baseline="30000" dirty="0">
              <a:latin typeface="+mn-lt"/>
              <a:cs typeface="Arial" panose="020B0604020202020204" pitchFamily="34" charset="0"/>
            </a:endParaRPr>
          </a:p>
        </p:txBody>
      </p:sp>
      <p:sp>
        <p:nvSpPr>
          <p:cNvPr id="4" name="TextBox 3"/>
          <p:cNvSpPr txBox="1"/>
          <p:nvPr/>
        </p:nvSpPr>
        <p:spPr>
          <a:xfrm>
            <a:off x="6477000" y="152400"/>
            <a:ext cx="2672542" cy="523220"/>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NQ </a:t>
            </a:r>
            <a:r>
              <a:rPr lang="en-US" sz="2800" b="1" dirty="0">
                <a:solidFill>
                  <a:schemeClr val="bg1"/>
                </a:solidFill>
                <a:latin typeface="Arial" panose="020B0604020202020204" pitchFamily="34" charset="0"/>
                <a:cs typeface="Arial" panose="020B0604020202020204" pitchFamily="34" charset="0"/>
              </a:rPr>
              <a:t>Strategy</a:t>
            </a:r>
          </a:p>
        </p:txBody>
      </p:sp>
      <p:pic>
        <p:nvPicPr>
          <p:cNvPr id="5" name="Picture 4"/>
          <p:cNvPicPr>
            <a:picLocks noChangeAspect="1"/>
          </p:cNvPicPr>
          <p:nvPr/>
        </p:nvPicPr>
        <p:blipFill rotWithShape="1">
          <a:blip r:embed="rId3"/>
          <a:srcRect l="17834"/>
          <a:stretch/>
        </p:blipFill>
        <p:spPr>
          <a:xfrm>
            <a:off x="1554956" y="1143000"/>
            <a:ext cx="6034087" cy="1162050"/>
          </a:xfrm>
          <a:prstGeom prst="rect">
            <a:avLst/>
          </a:prstGeom>
        </p:spPr>
      </p:pic>
    </p:spTree>
    <p:extLst>
      <p:ext uri="{BB962C8B-B14F-4D97-AF65-F5344CB8AC3E}">
        <p14:creationId xmlns:p14="http://schemas.microsoft.com/office/powerpoint/2010/main" val="2534813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2362200" y="-552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r">
              <a:spcBef>
                <a:spcPct val="0"/>
              </a:spcBef>
              <a:buFontTx/>
              <a:buNone/>
            </a:pPr>
            <a:endParaRPr lang="en-US" altLang="en-US" sz="2400"/>
          </a:p>
        </p:txBody>
      </p:sp>
      <p:sp>
        <p:nvSpPr>
          <p:cNvPr id="48132" name="Rectangle 1"/>
          <p:cNvSpPr>
            <a:spLocks noChangeArrowheads="1"/>
          </p:cNvSpPr>
          <p:nvPr/>
        </p:nvSpPr>
        <p:spPr bwMode="auto">
          <a:xfrm>
            <a:off x="228600" y="3011269"/>
            <a:ext cx="8839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3600" b="1" dirty="0"/>
              <a:t>Thank you for your interest and comments</a:t>
            </a:r>
            <a:r>
              <a:rPr lang="en-US" altLang="en-US" sz="3600" b="1" dirty="0" smtClean="0"/>
              <a:t>!</a:t>
            </a:r>
          </a:p>
          <a:p>
            <a:pPr algn="ctr">
              <a:spcBef>
                <a:spcPct val="0"/>
              </a:spcBef>
              <a:buFontTx/>
              <a:buNone/>
            </a:pPr>
            <a:r>
              <a:rPr lang="en-US" altLang="en-US" sz="3600" dirty="0"/>
              <a:t>pchristian@worldbank.org</a:t>
            </a:r>
          </a:p>
          <a:p>
            <a:pPr algn="ctr">
              <a:spcBef>
                <a:spcPct val="0"/>
              </a:spcBef>
              <a:buFontTx/>
              <a:buNone/>
            </a:pPr>
            <a:r>
              <a:rPr lang="en-US" altLang="en-US" sz="3600" dirty="0"/>
              <a:t>cbb2@cornell.edu </a:t>
            </a:r>
          </a:p>
          <a:p>
            <a:pPr>
              <a:spcBef>
                <a:spcPct val="0"/>
              </a:spcBef>
              <a:buFontTx/>
              <a:buNone/>
            </a:pPr>
            <a:r>
              <a:rPr lang="en-US" altLang="en-US" sz="3600" b="1" dirty="0" smtClean="0"/>
              <a:t> </a:t>
            </a:r>
            <a:endParaRPr lang="en-US" altLang="en-US" sz="3600" b="1" dirty="0"/>
          </a:p>
        </p:txBody>
      </p:sp>
    </p:spTree>
    <p:extLst>
      <p:ext uri="{BB962C8B-B14F-4D97-AF65-F5344CB8AC3E}">
        <p14:creationId xmlns:p14="http://schemas.microsoft.com/office/powerpoint/2010/main" val="1891506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81000" y="998538"/>
            <a:ext cx="474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a:solidFill>
                  <a:schemeClr val="bg1"/>
                </a:solidFill>
                <a:latin typeface="Arial" panose="020B0604020202020204" pitchFamily="34" charset="0"/>
                <a:cs typeface="Arial" panose="020B0604020202020204" pitchFamily="34" charset="0"/>
              </a:rPr>
              <a:t>Motivation: Food Aid Policy</a:t>
            </a:r>
            <a:endParaRPr lang="en-US" altLang="en-US" b="1" baseline="3000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228600" y="1102578"/>
            <a:ext cx="8763000" cy="5016758"/>
          </a:xfrm>
          <a:prstGeom prst="rect">
            <a:avLst/>
          </a:prstGeom>
          <a:noFill/>
        </p:spPr>
        <p:txBody>
          <a:bodyPr>
            <a:spAutoFit/>
          </a:bodyPr>
          <a:lstStyle/>
          <a:p>
            <a:pPr>
              <a:defRPr/>
            </a:pPr>
            <a:r>
              <a:rPr lang="en-US" sz="2000" dirty="0">
                <a:latin typeface="+mn-lt"/>
                <a:cs typeface="Arial" panose="020B0604020202020204" pitchFamily="34" charset="0"/>
              </a:rPr>
              <a:t>The US is by far the largest global provider of food aid.</a:t>
            </a:r>
          </a:p>
          <a:p>
            <a:pPr>
              <a:defRPr/>
            </a:pPr>
            <a:endParaRPr lang="en-US" sz="2000" dirty="0">
              <a:latin typeface="+mn-lt"/>
              <a:cs typeface="Arial" panose="020B0604020202020204" pitchFamily="34" charset="0"/>
            </a:endParaRPr>
          </a:p>
          <a:p>
            <a:pPr>
              <a:defRPr/>
            </a:pPr>
            <a:r>
              <a:rPr lang="en-US" sz="2000" dirty="0">
                <a:latin typeface="+mn-lt"/>
                <a:cs typeface="Arial" panose="020B0604020202020204" pitchFamily="34" charset="0"/>
              </a:rPr>
              <a:t>If US food aid causes conflict, further reduction of an already- controversial and diminished program might be warranted.</a:t>
            </a:r>
          </a:p>
          <a:p>
            <a:pPr>
              <a:defRPr/>
            </a:pPr>
            <a:endParaRPr lang="en-US" sz="2000" dirty="0">
              <a:latin typeface="+mn-lt"/>
              <a:cs typeface="Arial" panose="020B0604020202020204" pitchFamily="34" charset="0"/>
            </a:endParaRPr>
          </a:p>
          <a:p>
            <a:pPr>
              <a:defRPr/>
            </a:pPr>
            <a:r>
              <a:rPr lang="en-US" sz="2000" dirty="0">
                <a:latin typeface="+mn-lt"/>
                <a:cs typeface="Arial" panose="020B0604020202020204" pitchFamily="34" charset="0"/>
              </a:rPr>
              <a:t>Sample coverage of </a:t>
            </a:r>
            <a:r>
              <a:rPr lang="en-US" sz="2000" dirty="0" smtClean="0">
                <a:latin typeface="+mn-lt"/>
                <a:cs typeface="Arial" panose="020B0604020202020204" pitchFamily="34" charset="0"/>
              </a:rPr>
              <a:t>NQ </a:t>
            </a:r>
            <a:r>
              <a:rPr lang="en-US" sz="2000" dirty="0">
                <a:latin typeface="+mn-lt"/>
                <a:cs typeface="Arial" panose="020B0604020202020204" pitchFamily="34" charset="0"/>
              </a:rPr>
              <a:t>results:</a:t>
            </a:r>
          </a:p>
          <a:p>
            <a:pPr marL="342900" indent="-342900">
              <a:buFont typeface="Arial" panose="020B0604020202020204" pitchFamily="34" charset="0"/>
              <a:buChar char="•"/>
              <a:defRPr/>
            </a:pPr>
            <a:r>
              <a:rPr lang="en-US" sz="2000" dirty="0">
                <a:latin typeface="+mn-lt"/>
                <a:cs typeface="Arial" panose="020B0604020202020204" pitchFamily="34" charset="0"/>
              </a:rPr>
              <a:t>“Cash for conflicts: New research suggests that development projects and food aid have fueled civil conflicts” </a:t>
            </a:r>
            <a:r>
              <a:rPr lang="en-US" sz="2000" i="1" dirty="0">
                <a:latin typeface="+mn-lt"/>
                <a:cs typeface="Arial" panose="020B0604020202020204" pitchFamily="34" charset="0"/>
              </a:rPr>
              <a:t>(The Economist)</a:t>
            </a:r>
          </a:p>
          <a:p>
            <a:pPr marL="342900" indent="-342900">
              <a:buFont typeface="Arial" panose="020B0604020202020204" pitchFamily="34" charset="0"/>
              <a:buChar char="•"/>
              <a:defRPr/>
            </a:pPr>
            <a:r>
              <a:rPr lang="en-US" sz="2000" dirty="0">
                <a:latin typeface="+mn-lt"/>
                <a:cs typeface="Arial" panose="020B0604020202020204" pitchFamily="34" charset="0"/>
              </a:rPr>
              <a:t>“Please, Don’t Send Food” (</a:t>
            </a:r>
            <a:r>
              <a:rPr lang="en-US" sz="2000" i="1" dirty="0">
                <a:latin typeface="+mn-lt"/>
                <a:cs typeface="Arial" panose="020B0604020202020204" pitchFamily="34" charset="0"/>
              </a:rPr>
              <a:t>Foreign Policy</a:t>
            </a:r>
            <a:r>
              <a:rPr lang="en-US" sz="2000" dirty="0">
                <a:latin typeface="+mn-lt"/>
                <a:cs typeface="Arial" panose="020B0604020202020204" pitchFamily="34" charset="0"/>
              </a:rPr>
              <a:t>)</a:t>
            </a:r>
          </a:p>
          <a:p>
            <a:pPr marL="342900" indent="-342900">
              <a:buFont typeface="Arial" panose="020B0604020202020204" pitchFamily="34" charset="0"/>
              <a:buChar char="•"/>
              <a:defRPr/>
            </a:pPr>
            <a:r>
              <a:rPr lang="en-US" sz="2000" dirty="0">
                <a:latin typeface="+mn-lt"/>
                <a:cs typeface="Arial" panose="020B0604020202020204" pitchFamily="34" charset="0"/>
              </a:rPr>
              <a:t>“Why Food Aid Fuels International Conflict” (</a:t>
            </a:r>
            <a:r>
              <a:rPr lang="en-US" sz="2000" i="1" dirty="0">
                <a:latin typeface="+mn-lt"/>
                <a:cs typeface="Arial" panose="020B0604020202020204" pitchFamily="34" charset="0"/>
              </a:rPr>
              <a:t>Huffington Post</a:t>
            </a:r>
            <a:r>
              <a:rPr lang="en-US" sz="2000" dirty="0">
                <a:latin typeface="+mn-lt"/>
                <a:cs typeface="Arial" panose="020B0604020202020204" pitchFamily="34" charset="0"/>
              </a:rPr>
              <a:t>) </a:t>
            </a:r>
          </a:p>
          <a:p>
            <a:pPr>
              <a:defRPr/>
            </a:pPr>
            <a:endParaRPr lang="en-US" sz="2000" dirty="0">
              <a:latin typeface="+mn-lt"/>
              <a:cs typeface="Arial" panose="020B0604020202020204" pitchFamily="34" charset="0"/>
            </a:endParaRPr>
          </a:p>
          <a:p>
            <a:pPr>
              <a:defRPr/>
            </a:pPr>
            <a:r>
              <a:rPr lang="en-US" sz="2000" dirty="0">
                <a:latin typeface="+mn-lt"/>
                <a:cs typeface="Arial" panose="020B0604020202020204" pitchFamily="34" charset="0"/>
              </a:rPr>
              <a:t>Meanwhile, UN warns that cuts to food aid are “threatening to worsen already unacceptable levels of acute malnutrition, stunting and anemia, particularly in children</a:t>
            </a:r>
            <a:r>
              <a:rPr lang="en-US" sz="2000" dirty="0" smtClean="0">
                <a:latin typeface="+mn-lt"/>
                <a:cs typeface="Arial" panose="020B0604020202020204" pitchFamily="34" charset="0"/>
              </a:rPr>
              <a:t>.”</a:t>
            </a:r>
          </a:p>
          <a:p>
            <a:pPr>
              <a:defRPr/>
            </a:pPr>
            <a:endParaRPr lang="en-US" sz="2000" dirty="0">
              <a:latin typeface="+mn-lt"/>
              <a:cs typeface="Arial" panose="020B0604020202020204" pitchFamily="34" charset="0"/>
            </a:endParaRPr>
          </a:p>
          <a:p>
            <a:pPr>
              <a:defRPr/>
            </a:pPr>
            <a:r>
              <a:rPr lang="en-US" sz="2000" b="1" dirty="0" smtClean="0">
                <a:latin typeface="+mn-lt"/>
                <a:cs typeface="Arial" panose="020B0604020202020204" pitchFamily="34" charset="0"/>
              </a:rPr>
              <a:t>So getting this right is important.</a:t>
            </a:r>
            <a:endParaRPr lang="en-US" sz="2000" b="1" dirty="0">
              <a:latin typeface="+mn-lt"/>
            </a:endParaRPr>
          </a:p>
        </p:txBody>
      </p:sp>
      <p:sp>
        <p:nvSpPr>
          <p:cNvPr id="3" name="TextBox 2"/>
          <p:cNvSpPr txBox="1"/>
          <p:nvPr/>
        </p:nvSpPr>
        <p:spPr>
          <a:xfrm>
            <a:off x="5715000" y="2286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Policy Motivation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368097" y="4047552"/>
            <a:ext cx="8763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000" b="1" dirty="0" smtClean="0">
                <a:latin typeface="+mn-lt"/>
                <a:cs typeface="Arial" panose="020B0604020202020204" pitchFamily="34" charset="0"/>
              </a:rPr>
              <a:t>Our claim: </a:t>
            </a:r>
            <a:r>
              <a:rPr lang="en-US" altLang="en-US" sz="2000" dirty="0" smtClean="0">
                <a:latin typeface="+mn-lt"/>
                <a:cs typeface="Arial" panose="020B0604020202020204" pitchFamily="34" charset="0"/>
              </a:rPr>
              <a:t>These and related panel IV papers are vulnerable to ‘spurious regressions’ problem long known in time series.</a:t>
            </a:r>
          </a:p>
          <a:p>
            <a:pPr>
              <a:spcBef>
                <a:spcPct val="0"/>
              </a:spcBef>
              <a:buFontTx/>
              <a:buNone/>
            </a:pPr>
            <a:endParaRPr lang="en-US" altLang="en-US" sz="2000" dirty="0" smtClean="0">
              <a:latin typeface="+mn-lt"/>
              <a:cs typeface="Arial" panose="020B0604020202020204" pitchFamily="34" charset="0"/>
            </a:endParaRPr>
          </a:p>
          <a:p>
            <a:pPr>
              <a:spcBef>
                <a:spcPct val="0"/>
              </a:spcBef>
              <a:buFontTx/>
              <a:buNone/>
            </a:pPr>
            <a:r>
              <a:rPr lang="en-US" altLang="en-US" sz="2000" dirty="0" smtClean="0">
                <a:latin typeface="+mn-lt"/>
                <a:cs typeface="Arial" panose="020B0604020202020204" pitchFamily="34" charset="0"/>
              </a:rPr>
              <a:t>As we show, the problem in panel IV estimation is not just incorrect inference but also bias/inconsistency in 2SLS parameter estimates. </a:t>
            </a:r>
          </a:p>
          <a:p>
            <a:pPr>
              <a:spcBef>
                <a:spcPct val="0"/>
              </a:spcBef>
              <a:buFontTx/>
              <a:buNone/>
            </a:pPr>
            <a:endParaRPr lang="en-US" altLang="en-US" sz="2000" dirty="0">
              <a:latin typeface="+mn-lt"/>
              <a:cs typeface="Arial" panose="020B0604020202020204" pitchFamily="34" charset="0"/>
            </a:endParaRPr>
          </a:p>
          <a:p>
            <a:pPr>
              <a:spcBef>
                <a:spcPct val="0"/>
              </a:spcBef>
              <a:buFontTx/>
              <a:buNone/>
            </a:pPr>
            <a:r>
              <a:rPr lang="en-US" altLang="en-US" sz="2000" dirty="0" smtClean="0">
                <a:latin typeface="+mn-lt"/>
                <a:cs typeface="Arial" panose="020B0604020202020204" pitchFamily="34" charset="0"/>
              </a:rPr>
              <a:t>We offer </a:t>
            </a:r>
            <a:r>
              <a:rPr lang="en-US" altLang="en-US" sz="2000" dirty="0" smtClean="0">
                <a:latin typeface="+mn-lt"/>
                <a:cs typeface="Arial" panose="020B0604020202020204" pitchFamily="34" charset="0"/>
              </a:rPr>
              <a:t>8 </a:t>
            </a:r>
            <a:r>
              <a:rPr lang="en-US" altLang="en-US" sz="2000" dirty="0" smtClean="0">
                <a:latin typeface="+mn-lt"/>
                <a:cs typeface="Arial" panose="020B0604020202020204" pitchFamily="34" charset="0"/>
              </a:rPr>
              <a:t>practical diagnostic steps to check whether a study is vulnerable to these oft-overlooked problems.</a:t>
            </a:r>
            <a:endParaRPr lang="en-US" altLang="en-US" sz="2000" dirty="0">
              <a:latin typeface="+mn-lt"/>
              <a:cs typeface="Arial" panose="020B0604020202020204" pitchFamily="34" charset="0"/>
            </a:endParaRPr>
          </a:p>
        </p:txBody>
      </p:sp>
      <p:sp>
        <p:nvSpPr>
          <p:cNvPr id="4" name="TextBox 3"/>
          <p:cNvSpPr txBox="1"/>
          <p:nvPr/>
        </p:nvSpPr>
        <p:spPr>
          <a:xfrm>
            <a:off x="4411591" y="222808"/>
            <a:ext cx="47244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Methodological Motivation</a:t>
            </a:r>
          </a:p>
        </p:txBody>
      </p:sp>
      <p:pic>
        <p:nvPicPr>
          <p:cNvPr id="2" name="Picture 1"/>
          <p:cNvPicPr>
            <a:picLocks noChangeAspect="1"/>
          </p:cNvPicPr>
          <p:nvPr/>
        </p:nvPicPr>
        <p:blipFill>
          <a:blip r:embed="rId3"/>
          <a:stretch>
            <a:fillRect/>
          </a:stretch>
        </p:blipFill>
        <p:spPr>
          <a:xfrm>
            <a:off x="602282" y="1018564"/>
            <a:ext cx="2950128" cy="1761800"/>
          </a:xfrm>
          <a:prstGeom prst="rect">
            <a:avLst/>
          </a:prstGeom>
        </p:spPr>
      </p:pic>
      <p:grpSp>
        <p:nvGrpSpPr>
          <p:cNvPr id="11" name="Group 10"/>
          <p:cNvGrpSpPr/>
          <p:nvPr/>
        </p:nvGrpSpPr>
        <p:grpSpPr>
          <a:xfrm>
            <a:off x="4806878" y="1113362"/>
            <a:ext cx="3933825" cy="851807"/>
            <a:chOff x="4216123" y="2149459"/>
            <a:chExt cx="3933825" cy="851807"/>
          </a:xfrm>
        </p:grpSpPr>
        <p:pic>
          <p:nvPicPr>
            <p:cNvPr id="12" name="Picture 11"/>
            <p:cNvPicPr>
              <a:picLocks noChangeAspect="1"/>
            </p:cNvPicPr>
            <p:nvPr/>
          </p:nvPicPr>
          <p:blipFill>
            <a:blip r:embed="rId4"/>
            <a:stretch>
              <a:fillRect/>
            </a:stretch>
          </p:blipFill>
          <p:spPr>
            <a:xfrm>
              <a:off x="4216123" y="2359009"/>
              <a:ext cx="3933825" cy="642257"/>
            </a:xfrm>
            <a:prstGeom prst="rect">
              <a:avLst/>
            </a:prstGeom>
          </p:spPr>
        </p:pic>
        <p:pic>
          <p:nvPicPr>
            <p:cNvPr id="13" name="Picture 12"/>
            <p:cNvPicPr>
              <a:picLocks noChangeAspect="1"/>
            </p:cNvPicPr>
            <p:nvPr/>
          </p:nvPicPr>
          <p:blipFill>
            <a:blip r:embed="rId5"/>
            <a:stretch>
              <a:fillRect/>
            </a:stretch>
          </p:blipFill>
          <p:spPr>
            <a:xfrm>
              <a:off x="5543550" y="2149459"/>
              <a:ext cx="1181100" cy="209550"/>
            </a:xfrm>
            <a:prstGeom prst="rect">
              <a:avLst/>
            </a:prstGeom>
          </p:spPr>
        </p:pic>
      </p:grpSp>
      <p:grpSp>
        <p:nvGrpSpPr>
          <p:cNvPr id="14" name="Group 13"/>
          <p:cNvGrpSpPr/>
          <p:nvPr/>
        </p:nvGrpSpPr>
        <p:grpSpPr>
          <a:xfrm>
            <a:off x="220591" y="2971800"/>
            <a:ext cx="4191000" cy="846434"/>
            <a:chOff x="1600199" y="3697869"/>
            <a:chExt cx="6781801" cy="1412293"/>
          </a:xfrm>
        </p:grpSpPr>
        <p:pic>
          <p:nvPicPr>
            <p:cNvPr id="15" name="Picture 14"/>
            <p:cNvPicPr>
              <a:picLocks noChangeAspect="1"/>
            </p:cNvPicPr>
            <p:nvPr/>
          </p:nvPicPr>
          <p:blipFill rotWithShape="1">
            <a:blip r:embed="rId6"/>
            <a:srcRect l="16594" t="63598" r="7174"/>
            <a:stretch/>
          </p:blipFill>
          <p:spPr>
            <a:xfrm>
              <a:off x="1600199" y="3886200"/>
              <a:ext cx="6781801" cy="1223962"/>
            </a:xfrm>
            <a:prstGeom prst="rect">
              <a:avLst/>
            </a:prstGeom>
          </p:spPr>
        </p:pic>
        <p:pic>
          <p:nvPicPr>
            <p:cNvPr id="16" name="Picture 15"/>
            <p:cNvPicPr>
              <a:picLocks noChangeAspect="1"/>
            </p:cNvPicPr>
            <p:nvPr/>
          </p:nvPicPr>
          <p:blipFill rotWithShape="1">
            <a:blip r:embed="rId7"/>
            <a:srcRect r="49453" b="30826"/>
            <a:stretch/>
          </p:blipFill>
          <p:spPr>
            <a:xfrm>
              <a:off x="3009898" y="3697869"/>
              <a:ext cx="3962401" cy="224424"/>
            </a:xfrm>
            <a:prstGeom prst="rect">
              <a:avLst/>
            </a:prstGeom>
          </p:spPr>
        </p:pic>
      </p:grpSp>
      <p:grpSp>
        <p:nvGrpSpPr>
          <p:cNvPr id="18" name="Group 17"/>
          <p:cNvGrpSpPr/>
          <p:nvPr/>
        </p:nvGrpSpPr>
        <p:grpSpPr>
          <a:xfrm>
            <a:off x="4773977" y="2396002"/>
            <a:ext cx="3999626" cy="1347241"/>
            <a:chOff x="2113676" y="3278712"/>
            <a:chExt cx="5010150" cy="1878529"/>
          </a:xfrm>
        </p:grpSpPr>
        <p:pic>
          <p:nvPicPr>
            <p:cNvPr id="10" name="Picture 9"/>
            <p:cNvPicPr>
              <a:picLocks noChangeAspect="1"/>
            </p:cNvPicPr>
            <p:nvPr/>
          </p:nvPicPr>
          <p:blipFill>
            <a:blip r:embed="rId8"/>
            <a:stretch>
              <a:fillRect/>
            </a:stretch>
          </p:blipFill>
          <p:spPr>
            <a:xfrm>
              <a:off x="3404313" y="3278712"/>
              <a:ext cx="2428875" cy="161925"/>
            </a:xfrm>
            <a:prstGeom prst="rect">
              <a:avLst/>
            </a:prstGeom>
          </p:spPr>
        </p:pic>
        <p:pic>
          <p:nvPicPr>
            <p:cNvPr id="17" name="Picture 16"/>
            <p:cNvPicPr>
              <a:picLocks noChangeAspect="1"/>
            </p:cNvPicPr>
            <p:nvPr/>
          </p:nvPicPr>
          <p:blipFill>
            <a:blip r:embed="rId9"/>
            <a:stretch>
              <a:fillRect/>
            </a:stretch>
          </p:blipFill>
          <p:spPr>
            <a:xfrm>
              <a:off x="2113676" y="3509416"/>
              <a:ext cx="5010150" cy="1647825"/>
            </a:xfrm>
            <a:prstGeom prst="rect">
              <a:avLst/>
            </a:prstGeom>
          </p:spPr>
        </p:pic>
      </p:grpSp>
    </p:spTree>
    <p:extLst>
      <p:ext uri="{BB962C8B-B14F-4D97-AF65-F5344CB8AC3E}">
        <p14:creationId xmlns:p14="http://schemas.microsoft.com/office/powerpoint/2010/main" val="32526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1"/>
          <p:cNvSpPr txBox="1">
            <a:spLocks noChangeArrowheads="1"/>
          </p:cNvSpPr>
          <p:nvPr/>
        </p:nvSpPr>
        <p:spPr bwMode="auto">
          <a:xfrm>
            <a:off x="228600" y="1225689"/>
            <a:ext cx="876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u="sng" dirty="0" smtClean="0">
                <a:latin typeface="+mn-lt"/>
                <a:cs typeface="Arial" panose="020B0604020202020204" pitchFamily="34" charset="0"/>
              </a:rPr>
              <a:t>Core issue: </a:t>
            </a:r>
          </a:p>
          <a:p>
            <a:pPr>
              <a:spcBef>
                <a:spcPct val="0"/>
              </a:spcBef>
              <a:buFontTx/>
              <a:buNone/>
            </a:pPr>
            <a:endParaRPr lang="en-US" altLang="en-US" sz="2400" dirty="0" smtClean="0">
              <a:latin typeface="+mn-lt"/>
              <a:cs typeface="Arial" panose="020B0604020202020204" pitchFamily="34" charset="0"/>
            </a:endParaRPr>
          </a:p>
          <a:p>
            <a:pPr>
              <a:spcBef>
                <a:spcPct val="0"/>
              </a:spcBef>
              <a:buFontTx/>
              <a:buNone/>
            </a:pPr>
            <a:r>
              <a:rPr lang="en-US" altLang="en-US" sz="2400" dirty="0" smtClean="0">
                <a:latin typeface="+mn-lt"/>
                <a:cs typeface="Arial" panose="020B0604020202020204" pitchFamily="34" charset="0"/>
              </a:rPr>
              <a:t>Papers routinely ignore sequencing of observations. Thus, inadvertently identify parameter estimates off trends, not off exogenous perturbations to the instrument(s). </a:t>
            </a:r>
            <a:r>
              <a:rPr lang="en-US" altLang="en-US" sz="2400" dirty="0" smtClean="0">
                <a:latin typeface="+mn-lt"/>
                <a:cs typeface="Arial" panose="020B0604020202020204" pitchFamily="34" charset="0"/>
              </a:rPr>
              <a:t>But </a:t>
            </a:r>
            <a:r>
              <a:rPr lang="en-US" altLang="en-US" sz="2400" dirty="0" smtClean="0">
                <a:latin typeface="+mn-lt"/>
                <a:cs typeface="Arial" panose="020B0604020202020204" pitchFamily="34" charset="0"/>
              </a:rPr>
              <a:t>trends are short samples prone to spurious correlation. </a:t>
            </a:r>
            <a:r>
              <a:rPr lang="en-US" altLang="en-US" sz="2400" dirty="0" smtClean="0">
                <a:latin typeface="+mn-lt"/>
                <a:cs typeface="Arial" panose="020B0604020202020204" pitchFamily="34" charset="0"/>
              </a:rPr>
              <a:t>The </a:t>
            </a:r>
            <a:r>
              <a:rPr lang="en-US" altLang="en-US" sz="2400" dirty="0" smtClean="0">
                <a:latin typeface="+mn-lt"/>
                <a:cs typeface="Arial" panose="020B0604020202020204" pitchFamily="34" charset="0"/>
              </a:rPr>
              <a:t>relevance condition of the IV is satisfied by spurious </a:t>
            </a:r>
            <a:r>
              <a:rPr lang="en-US" altLang="en-US" sz="2400" dirty="0" smtClean="0">
                <a:latin typeface="+mn-lt"/>
                <a:cs typeface="Arial" panose="020B0604020202020204" pitchFamily="34" charset="0"/>
              </a:rPr>
              <a:t>regression</a:t>
            </a:r>
            <a:r>
              <a:rPr lang="en-US" altLang="en-US" sz="2400" dirty="0" smtClean="0">
                <a:latin typeface="+mn-lt"/>
                <a:cs typeface="Arial" panose="020B0604020202020204" pitchFamily="34" charset="0"/>
              </a:rPr>
              <a:t>.</a:t>
            </a:r>
          </a:p>
          <a:p>
            <a:pPr>
              <a:spcBef>
                <a:spcPct val="0"/>
              </a:spcBef>
              <a:buFontTx/>
              <a:buNone/>
            </a:pPr>
            <a:endParaRPr lang="en-US" altLang="en-US" sz="2400" dirty="0" smtClean="0">
              <a:latin typeface="+mn-lt"/>
              <a:cs typeface="Arial" panose="020B0604020202020204" pitchFamily="34" charset="0"/>
            </a:endParaRPr>
          </a:p>
          <a:p>
            <a:pPr>
              <a:spcBef>
                <a:spcPct val="0"/>
              </a:spcBef>
              <a:buFontTx/>
              <a:buNone/>
            </a:pPr>
            <a:r>
              <a:rPr lang="en-US" altLang="en-US" sz="2400" dirty="0" smtClean="0">
                <a:latin typeface="+mn-lt"/>
                <a:cs typeface="Arial" panose="020B0604020202020204" pitchFamily="34" charset="0"/>
              </a:rPr>
              <a:t>Since errors </a:t>
            </a:r>
            <a:r>
              <a:rPr lang="en-US" altLang="en-US" sz="2400" dirty="0" smtClean="0">
                <a:latin typeface="+mn-lt"/>
                <a:cs typeface="Arial" panose="020B0604020202020204" pitchFamily="34" charset="0"/>
              </a:rPr>
              <a:t>are not </a:t>
            </a:r>
            <a:r>
              <a:rPr lang="en-US" altLang="en-US" sz="2400" dirty="0" err="1" smtClean="0">
                <a:latin typeface="+mn-lt"/>
                <a:cs typeface="Arial" panose="020B0604020202020204" pitchFamily="34" charset="0"/>
              </a:rPr>
              <a:t>iid</a:t>
            </a:r>
            <a:r>
              <a:rPr lang="en-US" altLang="en-US" sz="2400" dirty="0" smtClean="0">
                <a:latin typeface="+mn-lt"/>
                <a:cs typeface="Arial" panose="020B0604020202020204" pitchFamily="34" charset="0"/>
              </a:rPr>
              <a:t>, </a:t>
            </a:r>
            <a:r>
              <a:rPr lang="en-US" altLang="en-US" sz="2400" dirty="0" smtClean="0">
                <a:latin typeface="+mn-lt"/>
                <a:cs typeface="Arial" panose="020B0604020202020204" pitchFamily="34" charset="0"/>
              </a:rPr>
              <a:t>one over-rejects </a:t>
            </a:r>
            <a:r>
              <a:rPr lang="en-US" altLang="en-US" sz="2400" dirty="0" smtClean="0">
                <a:latin typeface="+mn-lt"/>
                <a:cs typeface="Arial" panose="020B0604020202020204" pitchFamily="34" charset="0"/>
              </a:rPr>
              <a:t>the zero-effect null.</a:t>
            </a:r>
          </a:p>
          <a:p>
            <a:pPr>
              <a:spcBef>
                <a:spcPct val="0"/>
              </a:spcBef>
              <a:buFontTx/>
              <a:buNone/>
            </a:pPr>
            <a:endParaRPr lang="en-US" altLang="en-US" sz="2400" dirty="0" smtClean="0">
              <a:latin typeface="+mn-lt"/>
              <a:cs typeface="Arial" panose="020B0604020202020204" pitchFamily="34" charset="0"/>
            </a:endParaRPr>
          </a:p>
          <a:p>
            <a:pPr>
              <a:spcBef>
                <a:spcPct val="0"/>
              </a:spcBef>
              <a:buFontTx/>
              <a:buNone/>
            </a:pPr>
            <a:r>
              <a:rPr lang="en-US" altLang="en-US" sz="2400" dirty="0" smtClean="0">
                <a:latin typeface="+mn-lt"/>
                <a:cs typeface="Arial" panose="020B0604020202020204" pitchFamily="34" charset="0"/>
              </a:rPr>
              <a:t>In panel IV, this also turns into bias/inconsistency.</a:t>
            </a:r>
          </a:p>
          <a:p>
            <a:pPr>
              <a:spcBef>
                <a:spcPct val="0"/>
              </a:spcBef>
              <a:buFontTx/>
              <a:buNone/>
            </a:pPr>
            <a:endParaRPr lang="en-US" altLang="en-US" sz="2400" dirty="0" smtClean="0">
              <a:latin typeface="+mn-lt"/>
              <a:cs typeface="Arial" panose="020B0604020202020204" pitchFamily="34" charset="0"/>
            </a:endParaRPr>
          </a:p>
          <a:p>
            <a:pPr>
              <a:spcBef>
                <a:spcPct val="0"/>
              </a:spcBef>
              <a:buFontTx/>
              <a:buNone/>
            </a:pPr>
            <a:r>
              <a:rPr lang="en-US" altLang="en-US" sz="2400" dirty="0" smtClean="0">
                <a:latin typeface="+mn-lt"/>
                <a:cs typeface="Arial" panose="020B0604020202020204" pitchFamily="34" charset="0"/>
              </a:rPr>
              <a:t>Interacted (e.g., </a:t>
            </a:r>
            <a:r>
              <a:rPr lang="en-US" altLang="en-US" sz="2400" dirty="0" err="1" smtClean="0">
                <a:latin typeface="+mn-lt"/>
                <a:cs typeface="Arial" panose="020B0604020202020204" pitchFamily="34" charset="0"/>
              </a:rPr>
              <a:t>Bartik</a:t>
            </a:r>
            <a:r>
              <a:rPr lang="en-US" altLang="en-US" sz="2400" dirty="0" smtClean="0">
                <a:latin typeface="+mn-lt"/>
                <a:cs typeface="Arial" panose="020B0604020202020204" pitchFamily="34" charset="0"/>
              </a:rPr>
              <a:t>) instruments don’t resolve the problem.  </a:t>
            </a:r>
          </a:p>
        </p:txBody>
      </p:sp>
      <p:sp>
        <p:nvSpPr>
          <p:cNvPr id="5" name="TextBox 4"/>
          <p:cNvSpPr txBox="1"/>
          <p:nvPr/>
        </p:nvSpPr>
        <p:spPr>
          <a:xfrm>
            <a:off x="4411591" y="222808"/>
            <a:ext cx="47244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Methodological Motivation</a:t>
            </a:r>
          </a:p>
        </p:txBody>
      </p:sp>
    </p:spTree>
    <p:extLst>
      <p:ext uri="{BB962C8B-B14F-4D97-AF65-F5344CB8AC3E}">
        <p14:creationId xmlns:p14="http://schemas.microsoft.com/office/powerpoint/2010/main" val="297193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457200" y="1066800"/>
            <a:ext cx="85344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US" altLang="en-US" sz="2400" b="1" dirty="0">
                <a:latin typeface="Arial" panose="020B0604020202020204" pitchFamily="34" charset="0"/>
                <a:cs typeface="Arial" panose="020B0604020202020204" pitchFamily="34" charset="0"/>
              </a:rPr>
              <a:t>Outline for rest of talk:</a:t>
            </a:r>
          </a:p>
          <a:p>
            <a:pPr>
              <a:spcBef>
                <a:spcPct val="0"/>
              </a:spcBef>
              <a:buFontTx/>
              <a:buNone/>
            </a:pPr>
            <a:endParaRPr lang="en-US" altLang="en-US" sz="2400" dirty="0">
              <a:latin typeface="Arial" panose="020B0604020202020204" pitchFamily="34" charset="0"/>
              <a:cs typeface="Arial" panose="020B0604020202020204" pitchFamily="34" charset="0"/>
            </a:endParaRPr>
          </a:p>
          <a:p>
            <a:pPr marL="457200" indent="-457200">
              <a:spcBef>
                <a:spcPct val="0"/>
              </a:spcBef>
              <a:buFontTx/>
              <a:buAutoNum type="arabicPeriod"/>
            </a:pPr>
            <a:r>
              <a:rPr lang="en-US" altLang="en-US" sz="2400" dirty="0" smtClean="0">
                <a:latin typeface="Arial" panose="020B0604020202020204" pitchFamily="34" charset="0"/>
                <a:cs typeface="Arial" panose="020B0604020202020204" pitchFamily="34" charset="0"/>
              </a:rPr>
              <a:t>Panel IV w/o </a:t>
            </a:r>
            <a:r>
              <a:rPr lang="en-US" altLang="en-US" sz="2400" dirty="0" smtClean="0">
                <a:latin typeface="Arial" panose="020B0604020202020204" pitchFamily="34" charset="0"/>
                <a:cs typeface="Arial" panose="020B0604020202020204" pitchFamily="34" charset="0"/>
              </a:rPr>
              <a:t>interacted </a:t>
            </a:r>
            <a:r>
              <a:rPr lang="en-US" altLang="en-US" sz="2400" dirty="0" smtClean="0">
                <a:latin typeface="Arial" panose="020B0604020202020204" pitchFamily="34" charset="0"/>
                <a:cs typeface="Arial" panose="020B0604020202020204" pitchFamily="34" charset="0"/>
              </a:rPr>
              <a:t>instruments</a:t>
            </a:r>
          </a:p>
          <a:p>
            <a:pPr marL="627063" lvl="1" indent="-222250">
              <a:spcBef>
                <a:spcPct val="0"/>
              </a:spcBef>
              <a:buFontTx/>
              <a:buChar char="-"/>
            </a:pPr>
            <a:r>
              <a:rPr lang="en-US" altLang="en-US" sz="1800" dirty="0" smtClean="0">
                <a:latin typeface="Arial" panose="020B0604020202020204" pitchFamily="34" charset="0"/>
                <a:cs typeface="Arial" panose="020B0604020202020204" pitchFamily="34" charset="0"/>
              </a:rPr>
              <a:t>Correlations ignoring the time series</a:t>
            </a:r>
          </a:p>
          <a:p>
            <a:pPr marL="627063" lvl="1" indent="-222250">
              <a:spcBef>
                <a:spcPct val="0"/>
              </a:spcBef>
              <a:buFontTx/>
              <a:buChar char="-"/>
            </a:pPr>
            <a:r>
              <a:rPr lang="en-US" altLang="en-US" sz="1800" dirty="0" smtClean="0">
                <a:latin typeface="Arial" panose="020B0604020202020204" pitchFamily="34" charset="0"/>
                <a:cs typeface="Arial" panose="020B0604020202020204" pitchFamily="34" charset="0"/>
              </a:rPr>
              <a:t>Trends in sequenced observations</a:t>
            </a:r>
          </a:p>
          <a:p>
            <a:pPr marL="627063" lvl="1" indent="-222250">
              <a:spcBef>
                <a:spcPct val="0"/>
              </a:spcBef>
              <a:buFontTx/>
              <a:buChar char="-"/>
            </a:pPr>
            <a:r>
              <a:rPr lang="en-US" altLang="en-US" sz="1800" dirty="0" smtClean="0">
                <a:latin typeface="Arial" panose="020B0604020202020204" pitchFamily="34" charset="0"/>
                <a:cs typeface="Arial" panose="020B0604020202020204" pitchFamily="34" charset="0"/>
              </a:rPr>
              <a:t>Monte Carlo demonstration of inference problems with co-trending </a:t>
            </a:r>
            <a:r>
              <a:rPr lang="en-US" altLang="en-US" sz="1800" dirty="0" smtClean="0">
                <a:latin typeface="Arial" panose="020B0604020202020204" pitchFamily="34" charset="0"/>
                <a:cs typeface="Arial" panose="020B0604020202020204" pitchFamily="34" charset="0"/>
              </a:rPr>
              <a:t>variables</a:t>
            </a:r>
          </a:p>
          <a:p>
            <a:pPr marL="627063" lvl="1" indent="-222250">
              <a:spcBef>
                <a:spcPct val="0"/>
              </a:spcBef>
              <a:buFontTx/>
              <a:buChar char="-"/>
            </a:pPr>
            <a:r>
              <a:rPr lang="en-US" altLang="en-US" sz="1800" dirty="0" err="1" smtClean="0">
                <a:latin typeface="Arial" panose="020B0604020202020204" pitchFamily="34" charset="0"/>
                <a:cs typeface="Arial" panose="020B0604020202020204" pitchFamily="34" charset="0"/>
              </a:rPr>
              <a:t>Cointegration</a:t>
            </a:r>
            <a:r>
              <a:rPr lang="en-US" altLang="en-US" sz="1800" dirty="0" smtClean="0">
                <a:latin typeface="Arial" panose="020B0604020202020204" pitchFamily="34" charset="0"/>
                <a:cs typeface="Arial" panose="020B0604020202020204" pitchFamily="34" charset="0"/>
              </a:rPr>
              <a:t> and reverse causation</a:t>
            </a:r>
          </a:p>
          <a:p>
            <a:pPr marL="627063" lvl="1" indent="-222250">
              <a:spcBef>
                <a:spcPct val="0"/>
              </a:spcBef>
              <a:buFontTx/>
              <a:buChar char="-"/>
            </a:pPr>
            <a:r>
              <a:rPr lang="en-US" altLang="en-US" sz="1800" dirty="0" smtClean="0">
                <a:latin typeface="Arial" panose="020B0604020202020204" pitchFamily="34" charset="0"/>
                <a:cs typeface="Arial" panose="020B0604020202020204" pitchFamily="34" charset="0"/>
              </a:rPr>
              <a:t>First differencing to address </a:t>
            </a:r>
            <a:r>
              <a:rPr lang="en-US" altLang="en-US" sz="1800" dirty="0" err="1" smtClean="0">
                <a:latin typeface="Arial" panose="020B0604020202020204" pitchFamily="34" charset="0"/>
                <a:cs typeface="Arial" panose="020B0604020202020204" pitchFamily="34" charset="0"/>
              </a:rPr>
              <a:t>nonstationarity</a:t>
            </a:r>
            <a:endParaRPr lang="en-US" altLang="en-US" sz="1800" dirty="0" smtClean="0">
              <a:latin typeface="Arial" panose="020B0604020202020204" pitchFamily="34" charset="0"/>
              <a:cs typeface="Arial" panose="020B0604020202020204" pitchFamily="34" charset="0"/>
            </a:endParaRPr>
          </a:p>
          <a:p>
            <a:pPr marL="627063" lvl="1" indent="-222250">
              <a:spcBef>
                <a:spcPct val="0"/>
              </a:spcBef>
              <a:buFontTx/>
              <a:buChar char="-"/>
            </a:pPr>
            <a:endParaRPr lang="en-US" altLang="en-US" sz="2000" dirty="0">
              <a:latin typeface="Arial" panose="020B0604020202020204" pitchFamily="34" charset="0"/>
              <a:cs typeface="Arial" panose="020B0604020202020204" pitchFamily="34" charset="0"/>
            </a:endParaRPr>
          </a:p>
          <a:p>
            <a:pPr marL="457200" indent="-457200">
              <a:spcBef>
                <a:spcPct val="0"/>
              </a:spcBef>
              <a:buFontTx/>
              <a:buAutoNum type="arabicPeriod"/>
            </a:pPr>
            <a:r>
              <a:rPr lang="en-US" altLang="en-US" sz="2400" dirty="0" smtClean="0">
                <a:latin typeface="Arial" panose="020B0604020202020204" pitchFamily="34" charset="0"/>
                <a:cs typeface="Arial" panose="020B0604020202020204" pitchFamily="34" charset="0"/>
              </a:rPr>
              <a:t>Do interacted instruments fix the problem?</a:t>
            </a:r>
          </a:p>
          <a:p>
            <a:pPr marL="457200" indent="-457200">
              <a:spcBef>
                <a:spcPct val="0"/>
              </a:spcBef>
              <a:buFontTx/>
              <a:buAutoNum type="arabicPeriod"/>
            </a:pPr>
            <a:endParaRPr lang="en-US" altLang="en-US" sz="2400" dirty="0">
              <a:latin typeface="Arial" panose="020B0604020202020204" pitchFamily="34" charset="0"/>
              <a:cs typeface="Arial" panose="020B0604020202020204" pitchFamily="34" charset="0"/>
            </a:endParaRPr>
          </a:p>
          <a:p>
            <a:pPr marL="457200" indent="-457200">
              <a:spcBef>
                <a:spcPct val="0"/>
              </a:spcBef>
              <a:buFontTx/>
              <a:buAutoNum type="arabicPeriod"/>
            </a:pPr>
            <a:r>
              <a:rPr lang="en-US" altLang="en-US" sz="2400" dirty="0" smtClean="0">
                <a:latin typeface="Arial" panose="020B0604020202020204" pitchFamily="34" charset="0"/>
                <a:cs typeface="Arial" panose="020B0604020202020204" pitchFamily="34" charset="0"/>
              </a:rPr>
              <a:t>Eight practical diagnostic steps for panel IV efforts</a:t>
            </a:r>
          </a:p>
        </p:txBody>
      </p:sp>
      <p:sp>
        <p:nvSpPr>
          <p:cNvPr id="5" name="TextBox 4"/>
          <p:cNvSpPr txBox="1"/>
          <p:nvPr/>
        </p:nvSpPr>
        <p:spPr>
          <a:xfrm>
            <a:off x="5720542" y="152400"/>
            <a:ext cx="342900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Talk Outline</a:t>
            </a:r>
          </a:p>
        </p:txBody>
      </p:sp>
    </p:spTree>
    <p:extLst>
      <p:ext uri="{BB962C8B-B14F-4D97-AF65-F5344CB8AC3E}">
        <p14:creationId xmlns:p14="http://schemas.microsoft.com/office/powerpoint/2010/main" val="3060418345"/>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10202</TotalTime>
  <Words>3491</Words>
  <Application>Microsoft Office PowerPoint</Application>
  <PresentationFormat>On-screen Show (4:3)</PresentationFormat>
  <Paragraphs>406</Paragraphs>
  <Slides>50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MS PGothic</vt:lpstr>
      <vt:lpstr>MS PGothic</vt:lpstr>
      <vt:lpstr>Arial</vt:lpstr>
      <vt:lpstr>Calisto MT</vt:lpstr>
      <vt:lpstr>Cambria Math</vt:lpstr>
      <vt:lpstr>Times</vt:lpstr>
      <vt:lpstr>Times New Roman</vt:lpstr>
      <vt:lpstr>Wingdings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Joseph Christian</dc:creator>
  <cp:lastModifiedBy>Chris Barrett</cp:lastModifiedBy>
  <cp:revision>334</cp:revision>
  <cp:lastPrinted>2010-08-18T19:55:19Z</cp:lastPrinted>
  <dcterms:created xsi:type="dcterms:W3CDTF">2010-09-09T13:53:52Z</dcterms:created>
  <dcterms:modified xsi:type="dcterms:W3CDTF">2018-11-15T12:35:23Z</dcterms:modified>
</cp:coreProperties>
</file>